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5"/>
  </p:notesMasterIdLst>
  <p:sldIdLst>
    <p:sldId id="316" r:id="rId2"/>
    <p:sldId id="317" r:id="rId3"/>
    <p:sldId id="256" r:id="rId4"/>
    <p:sldId id="312" r:id="rId5"/>
    <p:sldId id="257" r:id="rId6"/>
    <p:sldId id="258" r:id="rId7"/>
    <p:sldId id="299" r:id="rId8"/>
    <p:sldId id="300" r:id="rId9"/>
    <p:sldId id="301" r:id="rId10"/>
    <p:sldId id="298" r:id="rId11"/>
    <p:sldId id="264" r:id="rId12"/>
    <p:sldId id="260" r:id="rId13"/>
    <p:sldId id="259" r:id="rId14"/>
    <p:sldId id="261" r:id="rId15"/>
    <p:sldId id="263" r:id="rId16"/>
    <p:sldId id="265" r:id="rId17"/>
    <p:sldId id="266" r:id="rId18"/>
    <p:sldId id="267" r:id="rId19"/>
    <p:sldId id="268" r:id="rId20"/>
    <p:sldId id="302" r:id="rId21"/>
    <p:sldId id="303" r:id="rId22"/>
    <p:sldId id="270" r:id="rId23"/>
    <p:sldId id="277" r:id="rId24"/>
    <p:sldId id="271" r:id="rId25"/>
    <p:sldId id="278" r:id="rId26"/>
    <p:sldId id="279" r:id="rId27"/>
    <p:sldId id="269" r:id="rId28"/>
    <p:sldId id="272" r:id="rId29"/>
    <p:sldId id="273" r:id="rId30"/>
    <p:sldId id="275" r:id="rId31"/>
    <p:sldId id="276" r:id="rId32"/>
    <p:sldId id="274" r:id="rId33"/>
    <p:sldId id="311" r:id="rId34"/>
    <p:sldId id="281" r:id="rId35"/>
    <p:sldId id="282" r:id="rId36"/>
    <p:sldId id="283" r:id="rId37"/>
    <p:sldId id="284" r:id="rId38"/>
    <p:sldId id="285" r:id="rId39"/>
    <p:sldId id="286" r:id="rId40"/>
    <p:sldId id="305" r:id="rId41"/>
    <p:sldId id="304" r:id="rId42"/>
    <p:sldId id="288" r:id="rId43"/>
    <p:sldId id="289" r:id="rId44"/>
    <p:sldId id="290" r:id="rId45"/>
    <p:sldId id="291" r:id="rId46"/>
    <p:sldId id="329" r:id="rId47"/>
    <p:sldId id="308" r:id="rId48"/>
    <p:sldId id="294" r:id="rId49"/>
    <p:sldId id="292" r:id="rId50"/>
    <p:sldId id="295" r:id="rId51"/>
    <p:sldId id="293" r:id="rId52"/>
    <p:sldId id="309" r:id="rId53"/>
    <p:sldId id="310" r:id="rId54"/>
    <p:sldId id="296" r:id="rId55"/>
    <p:sldId id="330" r:id="rId56"/>
    <p:sldId id="331" r:id="rId57"/>
    <p:sldId id="332" r:id="rId58"/>
    <p:sldId id="287" r:id="rId59"/>
    <p:sldId id="280" r:id="rId60"/>
    <p:sldId id="320" r:id="rId61"/>
    <p:sldId id="333" r:id="rId62"/>
    <p:sldId id="321" r:id="rId63"/>
    <p:sldId id="335" r:id="rId64"/>
    <p:sldId id="339" r:id="rId65"/>
    <p:sldId id="336" r:id="rId66"/>
    <p:sldId id="337" r:id="rId67"/>
    <p:sldId id="338" r:id="rId68"/>
    <p:sldId id="341" r:id="rId69"/>
    <p:sldId id="342" r:id="rId70"/>
    <p:sldId id="343" r:id="rId71"/>
    <p:sldId id="322" r:id="rId72"/>
    <p:sldId id="323" r:id="rId73"/>
    <p:sldId id="324" r:id="rId74"/>
    <p:sldId id="325" r:id="rId75"/>
    <p:sldId id="334" r:id="rId76"/>
    <p:sldId id="340" r:id="rId77"/>
    <p:sldId id="328" r:id="rId78"/>
    <p:sldId id="326" r:id="rId79"/>
    <p:sldId id="344" r:id="rId80"/>
    <p:sldId id="345" r:id="rId81"/>
    <p:sldId id="351" r:id="rId82"/>
    <p:sldId id="352" r:id="rId83"/>
    <p:sldId id="353" r:id="rId84"/>
    <p:sldId id="346" r:id="rId85"/>
    <p:sldId id="348" r:id="rId86"/>
    <p:sldId id="347" r:id="rId87"/>
    <p:sldId id="349" r:id="rId88"/>
    <p:sldId id="350" r:id="rId89"/>
    <p:sldId id="354" r:id="rId90"/>
    <p:sldId id="355" r:id="rId91"/>
    <p:sldId id="313" r:id="rId92"/>
    <p:sldId id="314" r:id="rId93"/>
    <p:sldId id="297" r:id="rId94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06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089FA-2AB4-41DB-B7D0-94E4659E5EC0}" type="datetimeFigureOut">
              <a:rPr lang="el-GR" smtClean="0"/>
              <a:t>27/5/2014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2D23C-0A75-4B50-ACD1-36C8B7649D1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3158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2D23C-0A75-4B50-ACD1-36C8B7649D15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20828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2D23C-0A75-4B50-ACD1-36C8B7649D15}" type="slidenum">
              <a:rPr lang="el-GR" smtClean="0"/>
              <a:t>31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5036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27/5/2014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01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27/5/2014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6214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27/5/2014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9997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27/5/2014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7303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27/5/2014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826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27/5/2014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6851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27/5/2014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52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27/5/2014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737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27/5/2014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3270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27/5/2014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53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27/5/2014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6650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978D8A3D-9DBA-4632-862C-537C1A278EE1}" type="datetimeFigureOut">
              <a:rPr lang="el-GR" smtClean="0"/>
              <a:t>27/5/2014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9610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multibit.org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bitcoin.org/bitcoin.pdf" TargetMode="External"/><Relationship Id="rId4" Type="http://schemas.openxmlformats.org/officeDocument/2006/relationships/hyperlink" Target="http://www.weidai.com/bmoney.tx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Bitcoin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137248" cy="2228056"/>
          </a:xfrm>
        </p:spPr>
        <p:txBody>
          <a:bodyPr/>
          <a:lstStyle/>
          <a:p>
            <a:r>
              <a:rPr lang="el-GR" dirty="0" smtClean="0"/>
              <a:t>Διδάσκοντες:</a:t>
            </a:r>
            <a:r>
              <a:rPr lang="en-US" dirty="0" smtClean="0"/>
              <a:t> </a:t>
            </a:r>
            <a:r>
              <a:rPr lang="el-GR" dirty="0" smtClean="0"/>
              <a:t>Δ. </a:t>
            </a:r>
            <a:r>
              <a:rPr lang="el-GR" dirty="0" smtClean="0"/>
              <a:t>Ζήνδρος</a:t>
            </a:r>
          </a:p>
          <a:p>
            <a:endParaRPr lang="el-GR" dirty="0"/>
          </a:p>
          <a:p>
            <a:r>
              <a:rPr lang="el-GR" dirty="0" smtClean="0"/>
              <a:t>Επιμέλεια διαφανειών: Π. Αγγελάτος, Δ. Ζήνδρος</a:t>
            </a:r>
            <a:endParaRPr lang="en-US" dirty="0" smtClean="0"/>
          </a:p>
        </p:txBody>
      </p:sp>
      <p:pic>
        <p:nvPicPr>
          <p:cNvPr id="4" name="Picture 2" descr="Padlo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41" y="5383701"/>
            <a:ext cx="1111859" cy="111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685800" y="5733256"/>
            <a:ext cx="8137248" cy="881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 smtClean="0"/>
              <a:t>ΤΕΙ Λάρισας 2014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831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8382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7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Πρόβλημα</a:t>
            </a:r>
            <a:r>
              <a:rPr lang="en-US" dirty="0" smtClean="0"/>
              <a:t>: Online </a:t>
            </a:r>
            <a:r>
              <a:rPr lang="el-GR" dirty="0" smtClean="0"/>
              <a:t>πληρωμές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l-GR" dirty="0" smtClean="0"/>
              <a:t>Απαιτείται έμπιστη αρχή</a:t>
            </a:r>
          </a:p>
          <a:p>
            <a:r>
              <a:rPr lang="el-GR" dirty="0" smtClean="0"/>
              <a:t>Πληρωμές με </a:t>
            </a:r>
            <a:r>
              <a:rPr lang="el-GR" b="1" dirty="0" smtClean="0"/>
              <a:t>πιστωτικές κάρτες</a:t>
            </a:r>
            <a:endParaRPr lang="en-US" b="1" dirty="0" smtClean="0"/>
          </a:p>
          <a:p>
            <a:r>
              <a:rPr lang="el-GR" b="1" dirty="0" smtClean="0"/>
              <a:t>π.χ. </a:t>
            </a:r>
            <a:r>
              <a:rPr lang="en-US" b="1" dirty="0" smtClean="0"/>
              <a:t>Visa, MasterCard</a:t>
            </a:r>
            <a:endParaRPr lang="el-GR" b="1" dirty="0" smtClean="0"/>
          </a:p>
          <a:p>
            <a:r>
              <a:rPr lang="el-GR" dirty="0" smtClean="0"/>
              <a:t>Ή υπηρεσιών π.χ. </a:t>
            </a:r>
            <a:r>
              <a:rPr lang="en-US" b="1" dirty="0" smtClean="0"/>
              <a:t>PayPal </a:t>
            </a:r>
            <a:r>
              <a:rPr lang="el-GR" b="1" dirty="0" smtClean="0"/>
              <a:t>κ.ό.κ.</a:t>
            </a:r>
          </a:p>
          <a:p>
            <a:r>
              <a:rPr lang="el-GR" b="1" dirty="0" smtClean="0">
                <a:solidFill>
                  <a:srgbClr val="FF0000"/>
                </a:solidFill>
              </a:rPr>
              <a:t>Δεν υπάρχει ανωνυμία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l-GR" b="1" dirty="0" smtClean="0"/>
              <a:t>Κόστος </a:t>
            </a:r>
            <a:r>
              <a:rPr lang="el-GR" dirty="0" smtClean="0"/>
              <a:t>για τη χρήση των υπηρεσιών</a:t>
            </a:r>
          </a:p>
          <a:p>
            <a:r>
              <a:rPr lang="el-GR" dirty="0" smtClean="0"/>
              <a:t>Δεν υποστηρίζονται πολύ μικρά ποσά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064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Πρόβλημα</a:t>
            </a:r>
            <a:r>
              <a:rPr lang="en-US" dirty="0" smtClean="0"/>
              <a:t>: </a:t>
            </a:r>
            <a:r>
              <a:rPr lang="el-GR" dirty="0" smtClean="0"/>
              <a:t>Χρυσός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Έχει αντικειμενική αξία</a:t>
            </a:r>
          </a:p>
          <a:p>
            <a:r>
              <a:rPr lang="el-GR" dirty="0" smtClean="0"/>
              <a:t>Αλλά...</a:t>
            </a:r>
            <a:endParaRPr lang="en-US" dirty="0" smtClean="0"/>
          </a:p>
          <a:p>
            <a:r>
              <a:rPr lang="el-GR" dirty="0" smtClean="0"/>
              <a:t>Είναι δύσχρηστος</a:t>
            </a:r>
          </a:p>
          <a:p>
            <a:r>
              <a:rPr lang="el-GR" b="1" dirty="0" smtClean="0">
                <a:solidFill>
                  <a:srgbClr val="FF0000"/>
                </a:solidFill>
              </a:rPr>
              <a:t>Αργές</a:t>
            </a:r>
            <a:r>
              <a:rPr lang="el-GR" dirty="0" smtClean="0">
                <a:solidFill>
                  <a:srgbClr val="FF0000"/>
                </a:solidFill>
              </a:rPr>
              <a:t> </a:t>
            </a:r>
            <a:r>
              <a:rPr lang="el-GR" b="1" dirty="0" smtClean="0">
                <a:solidFill>
                  <a:srgbClr val="FF0000"/>
                </a:solidFill>
              </a:rPr>
              <a:t>πληρωμές</a:t>
            </a:r>
          </a:p>
          <a:p>
            <a:r>
              <a:rPr lang="el-GR" dirty="0" smtClean="0"/>
              <a:t>Δύσκολη μεταφορά</a:t>
            </a:r>
            <a:endParaRPr lang="en-US" dirty="0" smtClean="0"/>
          </a:p>
          <a:p>
            <a:r>
              <a:rPr lang="el-GR" dirty="0" smtClean="0"/>
              <a:t>Κλοπές</a:t>
            </a:r>
            <a:endParaRPr lang="el-GR" dirty="0"/>
          </a:p>
        </p:txBody>
      </p:sp>
      <p:pic>
        <p:nvPicPr>
          <p:cNvPr id="11266" name="Picture 2" descr="http://www.trengovestudios.com/images/goldbar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029200"/>
            <a:ext cx="2141537" cy="15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03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l-GR" dirty="0" smtClean="0"/>
              <a:t>Πρόβλημα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648200"/>
          </a:xfrm>
        </p:spPr>
        <p:txBody>
          <a:bodyPr>
            <a:normAutofit/>
          </a:bodyPr>
          <a:lstStyle/>
          <a:p>
            <a:r>
              <a:rPr lang="el-GR" b="1" dirty="0" smtClean="0"/>
              <a:t>€</a:t>
            </a:r>
            <a:r>
              <a:rPr lang="el-GR" dirty="0" smtClean="0"/>
              <a:t> και </a:t>
            </a:r>
            <a:r>
              <a:rPr lang="el-GR" b="1" dirty="0" smtClean="0"/>
              <a:t>$</a:t>
            </a:r>
            <a:r>
              <a:rPr lang="el-GR" dirty="0" smtClean="0"/>
              <a:t> ελέγχονται </a:t>
            </a:r>
            <a:r>
              <a:rPr lang="el-GR" b="1" dirty="0" smtClean="0"/>
              <a:t>κεντρικά</a:t>
            </a:r>
            <a:endParaRPr lang="en-US" b="1" dirty="0" smtClean="0"/>
          </a:p>
          <a:p>
            <a:r>
              <a:rPr lang="el-GR" dirty="0" smtClean="0"/>
              <a:t>Κεντρική τράπεζα τυπώνει χρήματα</a:t>
            </a:r>
            <a:endParaRPr lang="en-US" dirty="0" smtClean="0"/>
          </a:p>
          <a:p>
            <a:r>
              <a:rPr lang="el-GR" dirty="0" smtClean="0"/>
              <a:t>Βλέπε</a:t>
            </a:r>
            <a:r>
              <a:rPr lang="en-US" dirty="0" smtClean="0"/>
              <a:t> Federal Reserve Bank (</a:t>
            </a:r>
            <a:r>
              <a:rPr lang="el-GR" dirty="0" smtClean="0"/>
              <a:t>ιδιωτική εταιρ</a:t>
            </a:r>
            <a:r>
              <a:rPr lang="el-GR" dirty="0"/>
              <a:t>ε</a:t>
            </a:r>
            <a:r>
              <a:rPr lang="el-GR" dirty="0" smtClean="0"/>
              <a:t>ία)</a:t>
            </a:r>
            <a:endParaRPr lang="en-US" dirty="0" smtClean="0"/>
          </a:p>
          <a:p>
            <a:r>
              <a:rPr lang="el-GR" b="1" dirty="0" smtClean="0">
                <a:solidFill>
                  <a:srgbClr val="FF0000"/>
                </a:solidFill>
              </a:rPr>
              <a:t>Κεντρικά ελεγχόμενος πληθωρισμός</a:t>
            </a: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l-GR" dirty="0" smtClean="0"/>
          </a:p>
          <a:p>
            <a:pPr marL="0" indent="0">
              <a:buNone/>
            </a:pPr>
            <a:r>
              <a:rPr lang="el-GR" dirty="0" smtClean="0"/>
              <a:t>Παράδειγμα:</a:t>
            </a:r>
            <a:endParaRPr lang="en-US" dirty="0"/>
          </a:p>
          <a:p>
            <a:r>
              <a:rPr lang="el-GR" dirty="0" smtClean="0"/>
              <a:t>Υπάρχουν 100€ σε κυκλοφορία</a:t>
            </a:r>
          </a:p>
          <a:p>
            <a:r>
              <a:rPr lang="el-GR" dirty="0" smtClean="0"/>
              <a:t>Έχεις 1€ στην κατοχή σου</a:t>
            </a:r>
          </a:p>
          <a:p>
            <a:r>
              <a:rPr lang="el-GR" dirty="0" smtClean="0"/>
              <a:t>Τυπώνονται άλλα 100€</a:t>
            </a:r>
          </a:p>
          <a:p>
            <a:r>
              <a:rPr lang="el-GR" dirty="0" smtClean="0"/>
              <a:t>Το 1€ έχει πλέον τη μισή αξία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6009305"/>
            <a:ext cx="845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2000" b="1" dirty="0" smtClean="0"/>
              <a:t>Πόση εμπιστοσύνη έχουμε ότι θα γίνει σωστά;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17966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Λύση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Ψηφιακό νόμισμα</a:t>
            </a:r>
            <a:r>
              <a:rPr lang="en-US" dirty="0" smtClean="0"/>
              <a:t> </a:t>
            </a:r>
            <a:r>
              <a:rPr lang="en-US" b="1" dirty="0" err="1" smtClean="0"/>
              <a:t>bitcoin</a:t>
            </a:r>
            <a:endParaRPr lang="el-GR" b="1" dirty="0" smtClean="0"/>
          </a:p>
          <a:p>
            <a:r>
              <a:rPr lang="en-US" b="1" dirty="0" smtClean="0"/>
              <a:t>Peer-to-peer</a:t>
            </a:r>
            <a:r>
              <a:rPr lang="en-US" dirty="0" smtClean="0"/>
              <a:t> </a:t>
            </a:r>
            <a:r>
              <a:rPr lang="el-GR" dirty="0" smtClean="0"/>
              <a:t>δίκτυο</a:t>
            </a:r>
          </a:p>
          <a:p>
            <a:r>
              <a:rPr lang="el-GR" dirty="0" smtClean="0"/>
              <a:t>Νόμισμα σχεδιασμένο για το </a:t>
            </a:r>
            <a:r>
              <a:rPr lang="en-US" dirty="0" smtClean="0"/>
              <a:t>Internet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416602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Πλεονεκτήματα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Γρήγορες </a:t>
            </a:r>
            <a:r>
              <a:rPr lang="el-GR" dirty="0" smtClean="0"/>
              <a:t>πληρωμές</a:t>
            </a:r>
            <a:endParaRPr lang="en-US" dirty="0" smtClean="0"/>
          </a:p>
          <a:p>
            <a:pPr lvl="1"/>
            <a:r>
              <a:rPr lang="en-US" dirty="0" smtClean="0"/>
              <a:t>1 second </a:t>
            </a:r>
            <a:r>
              <a:rPr lang="el-GR" dirty="0" smtClean="0"/>
              <a:t>για μεταφορά χρημάτων</a:t>
            </a:r>
          </a:p>
          <a:p>
            <a:pPr lvl="1"/>
            <a:r>
              <a:rPr lang="el-GR" dirty="0" smtClean="0"/>
              <a:t>10 λεπτά για κρυπτογραφική πιστοποίηση</a:t>
            </a:r>
            <a:endParaRPr lang="en-US" dirty="0" smtClean="0"/>
          </a:p>
          <a:p>
            <a:r>
              <a:rPr lang="el-GR" b="1" dirty="0" smtClean="0"/>
              <a:t>Απουσία </a:t>
            </a:r>
            <a:r>
              <a:rPr lang="el-GR" dirty="0" smtClean="0"/>
              <a:t>κεντρικής αρχής</a:t>
            </a:r>
          </a:p>
          <a:p>
            <a:r>
              <a:rPr lang="el-GR" dirty="0" smtClean="0"/>
              <a:t>Αξία νομίσματος προκύπτει από την </a:t>
            </a:r>
            <a:r>
              <a:rPr lang="el-GR" b="1" dirty="0" smtClean="0"/>
              <a:t>ελεύθερη αγορά</a:t>
            </a:r>
            <a:endParaRPr lang="el-GR" dirty="0" smtClean="0"/>
          </a:p>
          <a:p>
            <a:r>
              <a:rPr lang="el-GR" b="1" dirty="0" smtClean="0"/>
              <a:t>Ασφάλεια</a:t>
            </a:r>
            <a:r>
              <a:rPr lang="el-GR" dirty="0" smtClean="0"/>
              <a:t> συναλλαγών</a:t>
            </a:r>
            <a:endParaRPr lang="en-US" dirty="0" smtClean="0"/>
          </a:p>
          <a:p>
            <a:r>
              <a:rPr lang="el-GR" b="1" dirty="0" smtClean="0"/>
              <a:t>Ανωνυμία</a:t>
            </a:r>
          </a:p>
          <a:p>
            <a:r>
              <a:rPr lang="el-GR" b="1" dirty="0" smtClean="0"/>
              <a:t>Αδυναμία παραχάραξης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6239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Ιδέα!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Σύγχρονα νομίσματα </a:t>
            </a:r>
            <a:r>
              <a:rPr lang="el-GR" b="1" dirty="0" smtClean="0"/>
              <a:t>$</a:t>
            </a:r>
            <a:r>
              <a:rPr lang="el-GR" dirty="0" smtClean="0"/>
              <a:t> και </a:t>
            </a:r>
            <a:r>
              <a:rPr lang="el-GR" b="1" dirty="0" smtClean="0"/>
              <a:t>€</a:t>
            </a:r>
          </a:p>
          <a:p>
            <a:r>
              <a:rPr lang="el-GR" dirty="0" smtClean="0"/>
              <a:t>Είναι </a:t>
            </a:r>
            <a:r>
              <a:rPr lang="el-GR" b="1" dirty="0" smtClean="0"/>
              <a:t>εικονικά</a:t>
            </a:r>
            <a:r>
              <a:rPr lang="el-GR" dirty="0" smtClean="0"/>
              <a:t> - δεν έχουν </a:t>
            </a:r>
            <a:r>
              <a:rPr lang="el-GR" b="1" dirty="0" smtClean="0"/>
              <a:t>πραγματική </a:t>
            </a:r>
            <a:r>
              <a:rPr lang="el-GR" dirty="0" smtClean="0"/>
              <a:t>αξία</a:t>
            </a:r>
          </a:p>
          <a:p>
            <a:r>
              <a:rPr lang="el-GR" dirty="0" smtClean="0"/>
              <a:t>Μπορεί να είναι </a:t>
            </a:r>
            <a:r>
              <a:rPr lang="el-GR" b="1" dirty="0" smtClean="0"/>
              <a:t>οποιοδήποτε αντικείμενο</a:t>
            </a:r>
          </a:p>
          <a:p>
            <a:r>
              <a:rPr lang="el-GR" dirty="0" smtClean="0"/>
              <a:t>Αρκεί να μην αντιγράφεται αυθαίρετα</a:t>
            </a:r>
          </a:p>
          <a:p>
            <a:r>
              <a:rPr lang="el-GR" dirty="0" smtClean="0"/>
              <a:t>Συμφωνούμε: Το τάδε </a:t>
            </a:r>
            <a:r>
              <a:rPr lang="el-GR" b="1" dirty="0" smtClean="0"/>
              <a:t>χαρτί </a:t>
            </a:r>
            <a:r>
              <a:rPr lang="el-GR" dirty="0" smtClean="0"/>
              <a:t>είναι </a:t>
            </a:r>
            <a:r>
              <a:rPr lang="el-GR" b="1" dirty="0" smtClean="0"/>
              <a:t>νόμισμα</a:t>
            </a:r>
          </a:p>
          <a:p>
            <a:endParaRPr lang="el-GR" b="1" dirty="0"/>
          </a:p>
          <a:p>
            <a:endParaRPr lang="el-GR" dirty="0" smtClean="0"/>
          </a:p>
          <a:p>
            <a:pPr marL="0" indent="0">
              <a:buNone/>
            </a:pPr>
            <a:r>
              <a:rPr lang="el-GR" dirty="0" smtClean="0"/>
              <a:t>Γιατί να στηριζόμαστε σε κεντρικές αρχές;</a:t>
            </a:r>
          </a:p>
          <a:p>
            <a:endParaRPr lang="el-GR" b="1" dirty="0" smtClean="0"/>
          </a:p>
        </p:txBody>
      </p:sp>
    </p:spTree>
    <p:extLst>
      <p:ext uri="{BB962C8B-B14F-4D97-AF65-F5344CB8AC3E}">
        <p14:creationId xmlns:p14="http://schemas.microsoft.com/office/powerpoint/2010/main" val="223287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fc05.deviantart.net/images2/i/2004/02/c/1/The_Matrix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-39469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29718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...και όχι στην </a:t>
            </a:r>
            <a:r>
              <a:rPr lang="el-G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κρυπτογραφία</a:t>
            </a:r>
            <a:r>
              <a:rPr lang="el-GR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endParaRPr lang="el-G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8219415" y="3124870"/>
            <a:ext cx="1547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Image ©FL1P51D3</a:t>
            </a:r>
            <a:endParaRPr lang="el-G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11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71" y="229380"/>
            <a:ext cx="8229600" cy="1143000"/>
          </a:xfrm>
        </p:spPr>
        <p:txBody>
          <a:bodyPr/>
          <a:lstStyle/>
          <a:p>
            <a:r>
              <a:rPr lang="en-US" dirty="0" smtClean="0"/>
              <a:t>Peer-to-peer </a:t>
            </a:r>
            <a:r>
              <a:rPr lang="el-GR" dirty="0" smtClean="0"/>
              <a:t>δίκτυο </a:t>
            </a:r>
            <a:r>
              <a:rPr lang="en-US" dirty="0" err="1" smtClean="0"/>
              <a:t>bitcoin</a:t>
            </a:r>
            <a:endParaRPr lang="el-GR" dirty="0"/>
          </a:p>
        </p:txBody>
      </p:sp>
      <p:sp>
        <p:nvSpPr>
          <p:cNvPr id="4" name="Oval 3"/>
          <p:cNvSpPr/>
          <p:nvPr/>
        </p:nvSpPr>
        <p:spPr>
          <a:xfrm>
            <a:off x="990600" y="2286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295400" y="1905000"/>
            <a:ext cx="1143000" cy="5334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438400" y="1719942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Oval 8"/>
          <p:cNvSpPr/>
          <p:nvPr/>
        </p:nvSpPr>
        <p:spPr>
          <a:xfrm>
            <a:off x="5486400" y="27432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Oval 9"/>
          <p:cNvSpPr/>
          <p:nvPr/>
        </p:nvSpPr>
        <p:spPr>
          <a:xfrm>
            <a:off x="2971800" y="35052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Oval 10"/>
          <p:cNvSpPr/>
          <p:nvPr/>
        </p:nvSpPr>
        <p:spPr>
          <a:xfrm>
            <a:off x="3581400" y="1763484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Oval 11"/>
          <p:cNvSpPr/>
          <p:nvPr/>
        </p:nvSpPr>
        <p:spPr>
          <a:xfrm>
            <a:off x="881743" y="43434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Oval 12"/>
          <p:cNvSpPr/>
          <p:nvPr/>
        </p:nvSpPr>
        <p:spPr>
          <a:xfrm>
            <a:off x="7391400" y="1741712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Oval 13"/>
          <p:cNvSpPr/>
          <p:nvPr/>
        </p:nvSpPr>
        <p:spPr>
          <a:xfrm>
            <a:off x="4800600" y="5334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Oval 14"/>
          <p:cNvSpPr/>
          <p:nvPr/>
        </p:nvSpPr>
        <p:spPr>
          <a:xfrm>
            <a:off x="7239000" y="32004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Oval 15"/>
          <p:cNvSpPr/>
          <p:nvPr/>
        </p:nvSpPr>
        <p:spPr>
          <a:xfrm>
            <a:off x="2286000" y="57912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17" name="Straight Arrow Connector 16"/>
          <p:cNvCxnSpPr>
            <a:stCxn id="4" idx="4"/>
            <a:endCxn id="12" idx="0"/>
          </p:cNvCxnSpPr>
          <p:nvPr/>
        </p:nvCxnSpPr>
        <p:spPr>
          <a:xfrm flipH="1">
            <a:off x="1034143" y="2590800"/>
            <a:ext cx="108857" cy="17526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4"/>
            <a:endCxn id="10" idx="0"/>
          </p:cNvCxnSpPr>
          <p:nvPr/>
        </p:nvCxnSpPr>
        <p:spPr>
          <a:xfrm flipH="1">
            <a:off x="3124200" y="2068284"/>
            <a:ext cx="609600" cy="1436916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4" idx="0"/>
          </p:cNvCxnSpPr>
          <p:nvPr/>
        </p:nvCxnSpPr>
        <p:spPr>
          <a:xfrm flipH="1">
            <a:off x="4953000" y="3048000"/>
            <a:ext cx="685801" cy="22860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3"/>
          </p:cNvCxnSpPr>
          <p:nvPr/>
        </p:nvCxnSpPr>
        <p:spPr>
          <a:xfrm flipH="1">
            <a:off x="2590800" y="2001875"/>
            <a:ext cx="4845237" cy="3789325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3"/>
          </p:cNvCxnSpPr>
          <p:nvPr/>
        </p:nvCxnSpPr>
        <p:spPr>
          <a:xfrm flipH="1">
            <a:off x="1186544" y="2023647"/>
            <a:ext cx="2439493" cy="2472153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1" idx="2"/>
          </p:cNvCxnSpPr>
          <p:nvPr/>
        </p:nvCxnSpPr>
        <p:spPr>
          <a:xfrm>
            <a:off x="2743201" y="1894112"/>
            <a:ext cx="838199" cy="21772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5"/>
            <a:endCxn id="13" idx="2"/>
          </p:cNvCxnSpPr>
          <p:nvPr/>
        </p:nvCxnSpPr>
        <p:spPr>
          <a:xfrm flipV="1">
            <a:off x="1250763" y="1894112"/>
            <a:ext cx="6140637" cy="652051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3"/>
            <a:endCxn id="12" idx="6"/>
          </p:cNvCxnSpPr>
          <p:nvPr/>
        </p:nvCxnSpPr>
        <p:spPr>
          <a:xfrm flipH="1">
            <a:off x="1186543" y="3765363"/>
            <a:ext cx="1829894" cy="730437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0" idx="4"/>
            <a:endCxn id="16" idx="0"/>
          </p:cNvCxnSpPr>
          <p:nvPr/>
        </p:nvCxnSpPr>
        <p:spPr>
          <a:xfrm flipH="1">
            <a:off x="2438400" y="3810000"/>
            <a:ext cx="685800" cy="19812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5" idx="3"/>
            <a:endCxn id="14" idx="6"/>
          </p:cNvCxnSpPr>
          <p:nvPr/>
        </p:nvCxnSpPr>
        <p:spPr>
          <a:xfrm flipH="1">
            <a:off x="5105400" y="3460563"/>
            <a:ext cx="2178237" cy="2025837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15" idx="0"/>
          </p:cNvCxnSpPr>
          <p:nvPr/>
        </p:nvCxnSpPr>
        <p:spPr>
          <a:xfrm flipH="1">
            <a:off x="7391400" y="2068284"/>
            <a:ext cx="152400" cy="1132116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2" idx="4"/>
          </p:cNvCxnSpPr>
          <p:nvPr/>
        </p:nvCxnSpPr>
        <p:spPr>
          <a:xfrm>
            <a:off x="1034143" y="4648200"/>
            <a:ext cx="1175657" cy="12954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1" idx="5"/>
            <a:endCxn id="9" idx="1"/>
          </p:cNvCxnSpPr>
          <p:nvPr/>
        </p:nvCxnSpPr>
        <p:spPr>
          <a:xfrm>
            <a:off x="3841563" y="2023647"/>
            <a:ext cx="1689474" cy="76419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14" idx="1"/>
          </p:cNvCxnSpPr>
          <p:nvPr/>
        </p:nvCxnSpPr>
        <p:spPr>
          <a:xfrm>
            <a:off x="1295400" y="2634342"/>
            <a:ext cx="3549837" cy="2744295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2721429" y="2046512"/>
            <a:ext cx="2895600" cy="870858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086020" y="5606534"/>
            <a:ext cx="114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Στέφανος</a:t>
            </a:r>
            <a:endParaRPr lang="el-GR" dirty="0"/>
          </a:p>
        </p:txBody>
      </p:sp>
      <p:sp>
        <p:nvSpPr>
          <p:cNvPr id="63" name="TextBox 62"/>
          <p:cNvSpPr txBox="1"/>
          <p:nvPr/>
        </p:nvSpPr>
        <p:spPr>
          <a:xfrm>
            <a:off x="7554686" y="3472934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Γεωργία</a:t>
            </a:r>
            <a:endParaRPr lang="el-GR" dirty="0"/>
          </a:p>
        </p:txBody>
      </p:sp>
      <p:sp>
        <p:nvSpPr>
          <p:cNvPr id="64" name="TextBox 63"/>
          <p:cNvSpPr txBox="1"/>
          <p:nvPr/>
        </p:nvSpPr>
        <p:spPr>
          <a:xfrm>
            <a:off x="7707086" y="137238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Διονύσης</a:t>
            </a:r>
            <a:endParaRPr lang="el-GR" dirty="0"/>
          </a:p>
        </p:txBody>
      </p:sp>
      <p:sp>
        <p:nvSpPr>
          <p:cNvPr id="65" name="TextBox 64"/>
          <p:cNvSpPr txBox="1"/>
          <p:nvPr/>
        </p:nvSpPr>
        <p:spPr>
          <a:xfrm>
            <a:off x="3892839" y="1394152"/>
            <a:ext cx="89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Κορίνα</a:t>
            </a:r>
            <a:endParaRPr lang="el-GR" dirty="0"/>
          </a:p>
        </p:txBody>
      </p:sp>
      <p:sp>
        <p:nvSpPr>
          <p:cNvPr id="66" name="TextBox 65"/>
          <p:cNvSpPr txBox="1"/>
          <p:nvPr/>
        </p:nvSpPr>
        <p:spPr>
          <a:xfrm>
            <a:off x="2743201" y="5911334"/>
            <a:ext cx="89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Κωστής</a:t>
            </a:r>
            <a:endParaRPr lang="el-GR" dirty="0"/>
          </a:p>
        </p:txBody>
      </p:sp>
      <p:sp>
        <p:nvSpPr>
          <p:cNvPr id="67" name="TextBox 66"/>
          <p:cNvSpPr txBox="1"/>
          <p:nvPr/>
        </p:nvSpPr>
        <p:spPr>
          <a:xfrm>
            <a:off x="3365583" y="350520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Βαρβάρα</a:t>
            </a:r>
            <a:endParaRPr lang="el-GR" dirty="0"/>
          </a:p>
        </p:txBody>
      </p:sp>
      <p:sp>
        <p:nvSpPr>
          <p:cNvPr id="68" name="TextBox 67"/>
          <p:cNvSpPr txBox="1"/>
          <p:nvPr/>
        </p:nvSpPr>
        <p:spPr>
          <a:xfrm>
            <a:off x="5317671" y="2286391"/>
            <a:ext cx="106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Λάζαρος</a:t>
            </a:r>
            <a:endParaRPr lang="el-GR" dirty="0"/>
          </a:p>
        </p:txBody>
      </p:sp>
      <p:sp>
        <p:nvSpPr>
          <p:cNvPr id="69" name="TextBox 68"/>
          <p:cNvSpPr txBox="1"/>
          <p:nvPr/>
        </p:nvSpPr>
        <p:spPr>
          <a:xfrm>
            <a:off x="43543" y="431074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Μαρία</a:t>
            </a:r>
            <a:endParaRPr lang="el-GR" dirty="0"/>
          </a:p>
        </p:txBody>
      </p:sp>
      <p:sp>
        <p:nvSpPr>
          <p:cNvPr id="70" name="TextBox 69"/>
          <p:cNvSpPr txBox="1"/>
          <p:nvPr/>
        </p:nvSpPr>
        <p:spPr>
          <a:xfrm>
            <a:off x="148506" y="1846144"/>
            <a:ext cx="940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Γιώργος</a:t>
            </a:r>
            <a:endParaRPr lang="el-GR" dirty="0"/>
          </a:p>
        </p:txBody>
      </p:sp>
      <p:sp>
        <p:nvSpPr>
          <p:cNvPr id="71" name="TextBox 70"/>
          <p:cNvSpPr txBox="1"/>
          <p:nvPr/>
        </p:nvSpPr>
        <p:spPr>
          <a:xfrm>
            <a:off x="2101490" y="1243315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Πέτρος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0390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Πιστοποίηση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810000"/>
          </a:xfrm>
        </p:spPr>
        <p:txBody>
          <a:bodyPr>
            <a:normAutofit/>
          </a:bodyPr>
          <a:lstStyle/>
          <a:p>
            <a:r>
              <a:rPr lang="el-GR" dirty="0" smtClean="0"/>
              <a:t>Κάθε </a:t>
            </a:r>
            <a:r>
              <a:rPr lang="el-GR" b="1" dirty="0" smtClean="0"/>
              <a:t>κόμβος </a:t>
            </a:r>
            <a:r>
              <a:rPr lang="el-GR" dirty="0" smtClean="0"/>
              <a:t>έχει ένα </a:t>
            </a:r>
            <a:r>
              <a:rPr lang="el-GR" b="1" dirty="0" smtClean="0"/>
              <a:t>δημόσιο/ιδιωτικό κλειδί</a:t>
            </a:r>
          </a:p>
          <a:p>
            <a:r>
              <a:rPr lang="el-GR" b="1" dirty="0" smtClean="0"/>
              <a:t>Δημόσιο κλειδί </a:t>
            </a:r>
            <a:r>
              <a:rPr lang="el-GR" dirty="0" smtClean="0"/>
              <a:t>γίνεται</a:t>
            </a:r>
            <a:r>
              <a:rPr lang="el-GR" b="1" dirty="0" smtClean="0"/>
              <a:t> </a:t>
            </a:r>
            <a:r>
              <a:rPr lang="en-US" b="1" dirty="0" smtClean="0"/>
              <a:t>broadcast </a:t>
            </a:r>
            <a:r>
              <a:rPr lang="el-GR" dirty="0" smtClean="0"/>
              <a:t>στο δίκτυο</a:t>
            </a:r>
          </a:p>
          <a:p>
            <a:r>
              <a:rPr lang="el-GR" dirty="0" smtClean="0"/>
              <a:t>Ιδιωτικό κλειδί μένει στον κόμβο</a:t>
            </a:r>
          </a:p>
        </p:txBody>
      </p:sp>
    </p:spTree>
    <p:extLst>
      <p:ext uri="{BB962C8B-B14F-4D97-AF65-F5344CB8AC3E}">
        <p14:creationId xmlns:p14="http://schemas.microsoft.com/office/powerpoint/2010/main" val="50238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Στόχος της ώρας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 </a:t>
            </a:r>
            <a:r>
              <a:rPr lang="el-GR" dirty="0" smtClean="0"/>
              <a:t>κρυπτονόμισμα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l-GR" dirty="0" smtClean="0"/>
              <a:t>Ιστορία του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l-GR" dirty="0" smtClean="0"/>
              <a:t>Πρακτική χρήση πορτοφολιών</a:t>
            </a:r>
          </a:p>
          <a:p>
            <a:r>
              <a:rPr lang="el-GR" dirty="0" smtClean="0"/>
              <a:t>Δημόσια/ιδιωτικά κλειδιά</a:t>
            </a:r>
          </a:p>
          <a:p>
            <a:r>
              <a:rPr lang="el-GR" dirty="0" smtClean="0"/>
              <a:t>Διπλό ξόδεμα</a:t>
            </a:r>
          </a:p>
          <a:p>
            <a:r>
              <a:rPr lang="en-US" dirty="0" err="1" smtClean="0"/>
              <a:t>Blockchain</a:t>
            </a:r>
            <a:endParaRPr lang="en-US" dirty="0" smtClean="0"/>
          </a:p>
          <a:p>
            <a:r>
              <a:rPr lang="el-GR" dirty="0" smtClean="0"/>
              <a:t>Άλλα κρυπτονομίσματα</a:t>
            </a:r>
            <a:r>
              <a:rPr lang="en-US" dirty="0" smtClean="0"/>
              <a:t>: </a:t>
            </a:r>
            <a:r>
              <a:rPr lang="en-US" dirty="0" err="1" smtClean="0"/>
              <a:t>Namecoin</a:t>
            </a:r>
            <a:r>
              <a:rPr lang="en-US" dirty="0" smtClean="0"/>
              <a:t>, </a:t>
            </a:r>
            <a:r>
              <a:rPr lang="en-US" dirty="0" err="1" smtClean="0"/>
              <a:t>Ethereum</a:t>
            </a:r>
            <a:endParaRPr lang="el-GR" dirty="0" smtClean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3735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One-way </a:t>
            </a:r>
            <a:r>
              <a:rPr lang="el-GR" dirty="0" smtClean="0"/>
              <a:t>συναρτήσεις</a:t>
            </a:r>
          </a:p>
          <a:p>
            <a:r>
              <a:rPr lang="en-US" dirty="0" smtClean="0"/>
              <a:t>H( x ) = y</a:t>
            </a:r>
          </a:p>
          <a:p>
            <a:r>
              <a:rPr lang="el-GR" dirty="0" smtClean="0"/>
              <a:t>Εύκολο να υπολογιστεί το </a:t>
            </a:r>
            <a:r>
              <a:rPr lang="en-US" dirty="0" smtClean="0"/>
              <a:t>y </a:t>
            </a:r>
            <a:r>
              <a:rPr lang="el-GR" dirty="0" smtClean="0"/>
              <a:t>γνωρίζοντας το </a:t>
            </a:r>
            <a:r>
              <a:rPr lang="en-US" dirty="0" smtClean="0"/>
              <a:t>x</a:t>
            </a:r>
          </a:p>
          <a:p>
            <a:r>
              <a:rPr lang="el-GR" dirty="0" smtClean="0"/>
              <a:t>Δύσκολο να υπολογιστεί το </a:t>
            </a:r>
            <a:r>
              <a:rPr lang="en-US" dirty="0" smtClean="0"/>
              <a:t>x </a:t>
            </a:r>
            <a:r>
              <a:rPr lang="el-GR" dirty="0" smtClean="0"/>
              <a:t>γνωρίζοντας το </a:t>
            </a:r>
            <a:r>
              <a:rPr lang="en-US" dirty="0" smtClean="0"/>
              <a:t>y</a:t>
            </a:r>
          </a:p>
          <a:p>
            <a:endParaRPr lang="en-US" dirty="0"/>
          </a:p>
          <a:p>
            <a:r>
              <a:rPr lang="en-US" dirty="0" smtClean="0"/>
              <a:t>x </a:t>
            </a:r>
            <a:r>
              <a:rPr lang="en-US" dirty="0" smtClean="0">
                <a:sym typeface="Wingdings" panose="05000000000000000000" pitchFamily="2" charset="2"/>
              </a:rPr>
              <a:t> y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y </a:t>
            </a:r>
            <a:r>
              <a:rPr lang="en-US" dirty="0" smtClean="0">
                <a:sym typeface="Wingdings" panose="05000000000000000000" pitchFamily="2" charset="2"/>
              </a:rPr>
              <a:t>⇢ 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44958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Δεδομένου </a:t>
            </a:r>
            <a:r>
              <a:rPr lang="en-US" dirty="0" smtClean="0"/>
              <a:t>y, </a:t>
            </a:r>
            <a:r>
              <a:rPr lang="el-GR" dirty="0" smtClean="0"/>
              <a:t>δεν μπορεί να βρεθεί </a:t>
            </a:r>
            <a:r>
              <a:rPr lang="en-US" dirty="0" smtClean="0"/>
              <a:t>x</a:t>
            </a:r>
            <a:r>
              <a:rPr lang="el-GR" dirty="0" smtClean="0"/>
              <a:t> τέτοιο ώστε:</a:t>
            </a:r>
          </a:p>
          <a:p>
            <a:pPr lvl="1"/>
            <a:r>
              <a:rPr lang="en-US" dirty="0" smtClean="0"/>
              <a:t>H(x) = y</a:t>
            </a:r>
            <a:endParaRPr lang="el-GR" dirty="0" smtClean="0"/>
          </a:p>
          <a:p>
            <a:r>
              <a:rPr lang="el-GR" dirty="0" smtClean="0"/>
              <a:t>Δεν μπορούν να βρεθούν α, β τέτοια ώστε:</a:t>
            </a:r>
          </a:p>
          <a:p>
            <a:pPr lvl="1"/>
            <a:r>
              <a:rPr lang="en-US" dirty="0" smtClean="0"/>
              <a:t>H(</a:t>
            </a:r>
            <a:r>
              <a:rPr lang="el-GR" dirty="0" smtClean="0"/>
              <a:t>α) = </a:t>
            </a:r>
            <a:r>
              <a:rPr lang="en-US" dirty="0" smtClean="0"/>
              <a:t>H(</a:t>
            </a:r>
            <a:r>
              <a:rPr lang="el-GR" dirty="0" smtClean="0"/>
              <a:t>β)</a:t>
            </a:r>
          </a:p>
          <a:p>
            <a:r>
              <a:rPr lang="el-GR" dirty="0" smtClean="0"/>
              <a:t>Δεδομένων </a:t>
            </a:r>
            <a:r>
              <a:rPr lang="en-US" dirty="0" smtClean="0"/>
              <a:t>d </a:t>
            </a:r>
            <a:r>
              <a:rPr lang="el-GR" dirty="0" smtClean="0"/>
              <a:t>και </a:t>
            </a:r>
            <a:r>
              <a:rPr lang="en-US" dirty="0" smtClean="0"/>
              <a:t>c, </a:t>
            </a:r>
            <a:r>
              <a:rPr lang="el-GR" dirty="0" smtClean="0"/>
              <a:t>δεν μπορεί να βρεθεί </a:t>
            </a:r>
            <a:r>
              <a:rPr lang="en-US" dirty="0" smtClean="0"/>
              <a:t>n </a:t>
            </a:r>
            <a:r>
              <a:rPr lang="el-GR" dirty="0" smtClean="0"/>
              <a:t>τέτοιο ώστε:</a:t>
            </a:r>
          </a:p>
          <a:p>
            <a:pPr lvl="1"/>
            <a:r>
              <a:rPr lang="en-US" dirty="0" smtClean="0"/>
              <a:t>H(c || n) &lt; d</a:t>
            </a:r>
          </a:p>
          <a:p>
            <a:pPr lvl="1"/>
            <a:r>
              <a:rPr lang="el-GR" dirty="0" smtClean="0"/>
              <a:t>Για αρκετά μικρά </a:t>
            </a:r>
            <a:r>
              <a:rPr lang="en-US" dirty="0" smtClean="0"/>
              <a:t>d</a:t>
            </a:r>
          </a:p>
          <a:p>
            <a:r>
              <a:rPr lang="el-GR" dirty="0" smtClean="0"/>
              <a:t>Ένα </a:t>
            </a:r>
            <a:r>
              <a:rPr lang="en-US" dirty="0" smtClean="0"/>
              <a:t>hash </a:t>
            </a:r>
            <a:r>
              <a:rPr lang="el-GR" dirty="0" smtClean="0"/>
              <a:t>αντιστοιχεί κατά πάσα πιθανότητα </a:t>
            </a:r>
            <a:r>
              <a:rPr lang="el-GR" b="1" dirty="0" smtClean="0"/>
              <a:t>σε ένα </a:t>
            </a:r>
            <a:r>
              <a:rPr lang="el-GR" dirty="0" smtClean="0"/>
              <a:t>αρχικό μήνυμα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4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images.wikia.com/aliceinwonderland/images/a/a8/Ali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457" y="4713514"/>
            <a:ext cx="2093343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forodefotos.com/attachments/series-de-dibujos/13507d1283811885-bob-esponja-bob-esponj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4797405"/>
            <a:ext cx="1600199" cy="199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0" y="434340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Bob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97161" y="4344182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Alice</a:t>
            </a:r>
            <a:endParaRPr lang="el-G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36205" y="457591"/>
            <a:ext cx="52025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 smtClean="0"/>
              <a:t>Έχει </a:t>
            </a:r>
            <a:r>
              <a:rPr lang="en-US" sz="2400" b="1" dirty="0" smtClean="0"/>
              <a:t>12mBTC</a:t>
            </a:r>
          </a:p>
          <a:p>
            <a:endParaRPr lang="en-US" sz="2400" b="1" dirty="0"/>
          </a:p>
          <a:p>
            <a:r>
              <a:rPr lang="en-US" sz="2400" b="1" dirty="0"/>
              <a:t>m</a:t>
            </a:r>
            <a:r>
              <a:rPr lang="en-US" sz="2400" b="1" dirty="0" smtClean="0"/>
              <a:t> </a:t>
            </a:r>
            <a:r>
              <a:rPr lang="en-US" sz="2400" b="1" dirty="0" smtClean="0">
                <a:sym typeface="Wingdings" pitchFamily="2" charset="2"/>
              </a:rPr>
              <a:t> “</a:t>
            </a:r>
            <a:r>
              <a:rPr lang="el-GR" sz="2400" b="1" dirty="0" smtClean="0">
                <a:sym typeface="Wingdings" pitchFamily="2" charset="2"/>
              </a:rPr>
              <a:t>Στέλνω </a:t>
            </a:r>
            <a:r>
              <a:rPr lang="en-US" sz="2400" b="1" dirty="0" smtClean="0">
                <a:sym typeface="Wingdings" pitchFamily="2" charset="2"/>
              </a:rPr>
              <a:t>12mBTC </a:t>
            </a:r>
            <a:r>
              <a:rPr lang="el-GR" sz="2400" b="1" dirty="0" smtClean="0">
                <a:sym typeface="Wingdings" pitchFamily="2" charset="2"/>
              </a:rPr>
              <a:t>στην </a:t>
            </a:r>
            <a:r>
              <a:rPr lang="en-US" sz="2400" b="1" dirty="0" smtClean="0">
                <a:sym typeface="Wingdings" pitchFamily="2" charset="2"/>
              </a:rPr>
              <a:t>Alice”</a:t>
            </a:r>
          </a:p>
          <a:p>
            <a:r>
              <a:rPr lang="en-US" sz="2400" b="1" dirty="0" smtClean="0">
                <a:sym typeface="Wingdings" pitchFamily="2" charset="2"/>
              </a:rPr>
              <a:t>h    H ( m )</a:t>
            </a:r>
          </a:p>
          <a:p>
            <a:r>
              <a:rPr lang="en-US" sz="2400" b="1" dirty="0"/>
              <a:t>s</a:t>
            </a:r>
            <a:r>
              <a:rPr lang="en-US" sz="2400" b="1" dirty="0" smtClean="0"/>
              <a:t>   </a:t>
            </a:r>
            <a:r>
              <a:rPr lang="en-US" sz="2400" b="1" dirty="0" smtClean="0">
                <a:sym typeface="Wingdings" pitchFamily="2" charset="2"/>
              </a:rPr>
              <a:t> </a:t>
            </a:r>
            <a:r>
              <a:rPr lang="en-US" sz="2400" b="1" dirty="0" err="1" smtClean="0">
                <a:sym typeface="Wingdings" pitchFamily="2" charset="2"/>
              </a:rPr>
              <a:t>sign</a:t>
            </a:r>
            <a:r>
              <a:rPr lang="en-US" sz="2400" b="1" baseline="-25000" dirty="0" err="1" smtClean="0">
                <a:sym typeface="Wingdings" pitchFamily="2" charset="2"/>
              </a:rPr>
              <a:t>Bs</a:t>
            </a:r>
            <a:r>
              <a:rPr lang="en-US" sz="2400" b="1" dirty="0" smtClean="0">
                <a:sym typeface="Wingdings" pitchFamily="2" charset="2"/>
              </a:rPr>
              <a:t>( h )</a:t>
            </a:r>
            <a:endParaRPr lang="el-GR" sz="2400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76600" y="3132853"/>
            <a:ext cx="2895600" cy="223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32251" y="2673421"/>
            <a:ext cx="308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</a:t>
            </a:r>
            <a:endParaRPr lang="el-GR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436205" y="3317518"/>
            <a:ext cx="18497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b="1" dirty="0" smtClean="0"/>
              <a:t>Έχει </a:t>
            </a:r>
            <a:r>
              <a:rPr lang="en-US" sz="2400" b="1" dirty="0" smtClean="0"/>
              <a:t>0BTC</a:t>
            </a:r>
            <a:endParaRPr lang="el-GR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5867401" y="3132853"/>
            <a:ext cx="25641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err="1" smtClean="0"/>
              <a:t>verify</a:t>
            </a:r>
            <a:r>
              <a:rPr lang="en-US" sz="2400" b="1" baseline="-25000" dirty="0" err="1" smtClean="0"/>
              <a:t>Bp</a:t>
            </a:r>
            <a:r>
              <a:rPr lang="en-US" sz="2400" b="1" dirty="0" smtClean="0"/>
              <a:t>( m, s )</a:t>
            </a:r>
          </a:p>
          <a:p>
            <a:pPr algn="r"/>
            <a:r>
              <a:rPr lang="el-GR" sz="2400" b="1" dirty="0" smtClean="0"/>
              <a:t>Έχει </a:t>
            </a:r>
            <a:r>
              <a:rPr lang="en-US" sz="2400" b="1" dirty="0" smtClean="0"/>
              <a:t>12mBTC</a:t>
            </a:r>
            <a:endParaRPr lang="el-GR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265602" y="457591"/>
            <a:ext cx="322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sz="2400" b="1" dirty="0" smtClean="0"/>
              <a:t>Έχει </a:t>
            </a:r>
            <a:r>
              <a:rPr lang="en-US" sz="2400" b="1" dirty="0" smtClean="0"/>
              <a:t>0BTC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7647528" y="3124870"/>
            <a:ext cx="2691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Bob ©</a:t>
            </a:r>
            <a:r>
              <a:rPr lang="en-US" sz="1400" dirty="0" smtClean="0"/>
              <a:t>Nickelodeon; Alice ©Disney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198469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Εγκυρότητα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Πώς ξέρουμε ότι το νόμισμα προήλθε από </a:t>
            </a:r>
            <a:r>
              <a:rPr lang="el-GR" b="1" dirty="0" smtClean="0"/>
              <a:t>έγκυρη πηγή </a:t>
            </a:r>
            <a:r>
              <a:rPr lang="el-GR" dirty="0" smtClean="0"/>
              <a:t>και δεν είναι </a:t>
            </a:r>
            <a:r>
              <a:rPr lang="el-GR" b="1" dirty="0" smtClean="0"/>
              <a:t>αυτοδημιούργητο</a:t>
            </a:r>
            <a:r>
              <a:rPr lang="el-GR" dirty="0" smtClean="0"/>
              <a:t>;</a:t>
            </a:r>
            <a:endParaRPr lang="en-US" dirty="0" smtClean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4999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Ποιος έχει τι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 δίκτυο αποθηκεύει </a:t>
            </a:r>
            <a:r>
              <a:rPr lang="el-GR" b="1" dirty="0" smtClean="0"/>
              <a:t>συλλογικά</a:t>
            </a:r>
            <a:r>
              <a:rPr lang="el-GR" dirty="0" smtClean="0"/>
              <a:t> ποιος έχει πόσα χρήματα</a:t>
            </a:r>
            <a:endParaRPr lang="en-US" dirty="0" smtClean="0"/>
          </a:p>
          <a:p>
            <a:r>
              <a:rPr lang="el-GR" b="1" dirty="0" smtClean="0"/>
              <a:t>Όλοι </a:t>
            </a:r>
            <a:r>
              <a:rPr lang="el-GR" dirty="0" smtClean="0"/>
              <a:t>ξέρουν πόσα χρήματα έχει ο </a:t>
            </a:r>
            <a:r>
              <a:rPr lang="en-US" dirty="0" smtClean="0"/>
              <a:t>Bob</a:t>
            </a:r>
          </a:p>
          <a:p>
            <a:r>
              <a:rPr lang="el-GR" b="1" dirty="0" smtClean="0"/>
              <a:t>Όλοι </a:t>
            </a:r>
            <a:r>
              <a:rPr lang="el-GR" dirty="0" smtClean="0"/>
              <a:t>ξέρουν πόσα χρήματα έχει η </a:t>
            </a:r>
            <a:r>
              <a:rPr lang="en-US" dirty="0" smtClean="0"/>
              <a:t>Alice</a:t>
            </a:r>
          </a:p>
          <a:p>
            <a:endParaRPr lang="en-US" dirty="0"/>
          </a:p>
          <a:p>
            <a:r>
              <a:rPr lang="el-GR" dirty="0" smtClean="0"/>
              <a:t>Συνεπώς ο </a:t>
            </a:r>
            <a:r>
              <a:rPr lang="en-US" dirty="0" smtClean="0"/>
              <a:t>Bob </a:t>
            </a:r>
            <a:r>
              <a:rPr lang="el-GR" dirty="0" smtClean="0"/>
              <a:t>δεν μπορεί να στείλει χρήματα που δεν έχει</a:t>
            </a:r>
            <a:endParaRPr lang="en-US" dirty="0" smtClean="0"/>
          </a:p>
          <a:p>
            <a:r>
              <a:rPr lang="el-GR" dirty="0" smtClean="0"/>
              <a:t>Για να </a:t>
            </a:r>
            <a:r>
              <a:rPr lang="el-GR" b="1" dirty="0" smtClean="0"/>
              <a:t>δώσω </a:t>
            </a:r>
            <a:r>
              <a:rPr lang="el-GR" dirty="0" smtClean="0"/>
              <a:t>χρήματα πρέπει να τα έχω </a:t>
            </a:r>
            <a:r>
              <a:rPr lang="el-GR" b="1" dirty="0" smtClean="0"/>
              <a:t>πάρει</a:t>
            </a:r>
            <a:endParaRPr lang="en-US" b="1" dirty="0" smtClean="0"/>
          </a:p>
          <a:p>
            <a:r>
              <a:rPr lang="el-GR" dirty="0" smtClean="0"/>
              <a:t>Δεν υπάρχει κεντρική αρχή ελέγχου</a:t>
            </a:r>
          </a:p>
          <a:p>
            <a:r>
              <a:rPr lang="el-GR" dirty="0" smtClean="0"/>
              <a:t>Ο έλεγχος γίνεται από τους ίδιους τους χρήστες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2877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Broadcasting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Κάθε συναλλαγή </a:t>
            </a:r>
            <a:r>
              <a:rPr lang="el-GR" b="1" dirty="0" smtClean="0"/>
              <a:t>δημοσιεύεται</a:t>
            </a:r>
            <a:r>
              <a:rPr lang="el-GR" dirty="0" smtClean="0"/>
              <a:t> στο δίκτυο</a:t>
            </a:r>
            <a:endParaRPr lang="en-US" dirty="0" smtClean="0"/>
          </a:p>
          <a:p>
            <a:r>
              <a:rPr lang="el-GR" dirty="0" smtClean="0"/>
              <a:t>Όταν στέλνω ή λαμβάνω χρήματα, το λέω στους κόμβους που είμαι συνδεδεμένος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213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49639" y="2063860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454439" y="1682860"/>
            <a:ext cx="1143000" cy="5334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597439" y="1497802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Oval 6"/>
          <p:cNvSpPr/>
          <p:nvPr/>
        </p:nvSpPr>
        <p:spPr>
          <a:xfrm>
            <a:off x="5645439" y="252106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Oval 7"/>
          <p:cNvSpPr/>
          <p:nvPr/>
        </p:nvSpPr>
        <p:spPr>
          <a:xfrm>
            <a:off x="3130839" y="328306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Oval 8"/>
          <p:cNvSpPr/>
          <p:nvPr/>
        </p:nvSpPr>
        <p:spPr>
          <a:xfrm>
            <a:off x="3740439" y="1541344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Oval 9"/>
          <p:cNvSpPr/>
          <p:nvPr/>
        </p:nvSpPr>
        <p:spPr>
          <a:xfrm>
            <a:off x="1040782" y="4121260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Oval 10"/>
          <p:cNvSpPr/>
          <p:nvPr/>
        </p:nvSpPr>
        <p:spPr>
          <a:xfrm>
            <a:off x="7550439" y="1519572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Oval 11"/>
          <p:cNvSpPr/>
          <p:nvPr/>
        </p:nvSpPr>
        <p:spPr>
          <a:xfrm>
            <a:off x="4959639" y="511186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Oval 12"/>
          <p:cNvSpPr/>
          <p:nvPr/>
        </p:nvSpPr>
        <p:spPr>
          <a:xfrm>
            <a:off x="7398039" y="297826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Oval 13"/>
          <p:cNvSpPr/>
          <p:nvPr/>
        </p:nvSpPr>
        <p:spPr>
          <a:xfrm>
            <a:off x="2445039" y="556906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15" name="Straight Arrow Connector 14"/>
          <p:cNvCxnSpPr>
            <a:stCxn id="4" idx="4"/>
            <a:endCxn id="10" idx="0"/>
          </p:cNvCxnSpPr>
          <p:nvPr/>
        </p:nvCxnSpPr>
        <p:spPr>
          <a:xfrm flipH="1">
            <a:off x="1193182" y="2368660"/>
            <a:ext cx="108857" cy="17526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4"/>
            <a:endCxn id="8" idx="0"/>
          </p:cNvCxnSpPr>
          <p:nvPr/>
        </p:nvCxnSpPr>
        <p:spPr>
          <a:xfrm flipH="1">
            <a:off x="3283239" y="1846144"/>
            <a:ext cx="609600" cy="1436916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2" idx="0"/>
          </p:cNvCxnSpPr>
          <p:nvPr/>
        </p:nvCxnSpPr>
        <p:spPr>
          <a:xfrm flipH="1">
            <a:off x="5112039" y="2825860"/>
            <a:ext cx="685801" cy="22860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3"/>
          </p:cNvCxnSpPr>
          <p:nvPr/>
        </p:nvCxnSpPr>
        <p:spPr>
          <a:xfrm flipH="1">
            <a:off x="2749839" y="1779735"/>
            <a:ext cx="4845237" cy="3789325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3"/>
          </p:cNvCxnSpPr>
          <p:nvPr/>
        </p:nvCxnSpPr>
        <p:spPr>
          <a:xfrm flipH="1">
            <a:off x="1345583" y="1801507"/>
            <a:ext cx="2439493" cy="2472153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9" idx="2"/>
          </p:cNvCxnSpPr>
          <p:nvPr/>
        </p:nvCxnSpPr>
        <p:spPr>
          <a:xfrm>
            <a:off x="2902240" y="1671972"/>
            <a:ext cx="838199" cy="21772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5"/>
            <a:endCxn id="11" idx="2"/>
          </p:cNvCxnSpPr>
          <p:nvPr/>
        </p:nvCxnSpPr>
        <p:spPr>
          <a:xfrm flipV="1">
            <a:off x="1409802" y="1671972"/>
            <a:ext cx="6140637" cy="652051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3"/>
            <a:endCxn id="10" idx="6"/>
          </p:cNvCxnSpPr>
          <p:nvPr/>
        </p:nvCxnSpPr>
        <p:spPr>
          <a:xfrm flipH="1">
            <a:off x="1345582" y="3543223"/>
            <a:ext cx="1829894" cy="730437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4"/>
            <a:endCxn id="14" idx="0"/>
          </p:cNvCxnSpPr>
          <p:nvPr/>
        </p:nvCxnSpPr>
        <p:spPr>
          <a:xfrm flipH="1">
            <a:off x="2597439" y="3587860"/>
            <a:ext cx="685800" cy="19812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  <a:endCxn id="12" idx="6"/>
          </p:cNvCxnSpPr>
          <p:nvPr/>
        </p:nvCxnSpPr>
        <p:spPr>
          <a:xfrm flipH="1">
            <a:off x="5264439" y="3238423"/>
            <a:ext cx="2178237" cy="2025837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3" idx="0"/>
          </p:cNvCxnSpPr>
          <p:nvPr/>
        </p:nvCxnSpPr>
        <p:spPr>
          <a:xfrm flipH="1">
            <a:off x="7550439" y="1846144"/>
            <a:ext cx="152400" cy="1132116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4"/>
          </p:cNvCxnSpPr>
          <p:nvPr/>
        </p:nvCxnSpPr>
        <p:spPr>
          <a:xfrm>
            <a:off x="1193182" y="4426060"/>
            <a:ext cx="1175657" cy="12954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" idx="5"/>
            <a:endCxn id="7" idx="1"/>
          </p:cNvCxnSpPr>
          <p:nvPr/>
        </p:nvCxnSpPr>
        <p:spPr>
          <a:xfrm>
            <a:off x="4000602" y="1801507"/>
            <a:ext cx="1689474" cy="76419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2" idx="1"/>
          </p:cNvCxnSpPr>
          <p:nvPr/>
        </p:nvCxnSpPr>
        <p:spPr>
          <a:xfrm>
            <a:off x="1454439" y="2412202"/>
            <a:ext cx="3549837" cy="2744295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2880468" y="1824372"/>
            <a:ext cx="2895600" cy="870858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45059" y="5384394"/>
            <a:ext cx="85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Στάθης</a:t>
            </a:r>
            <a:endParaRPr lang="el-GR" dirty="0"/>
          </a:p>
        </p:txBody>
      </p:sp>
      <p:sp>
        <p:nvSpPr>
          <p:cNvPr id="31" name="TextBox 30"/>
          <p:cNvSpPr txBox="1"/>
          <p:nvPr/>
        </p:nvSpPr>
        <p:spPr>
          <a:xfrm>
            <a:off x="7713725" y="325079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Μαρία</a:t>
            </a:r>
            <a:endParaRPr lang="el-GR" dirty="0"/>
          </a:p>
        </p:txBody>
      </p:sp>
      <p:sp>
        <p:nvSpPr>
          <p:cNvPr id="32" name="TextBox 31"/>
          <p:cNvSpPr txBox="1"/>
          <p:nvPr/>
        </p:nvSpPr>
        <p:spPr>
          <a:xfrm>
            <a:off x="7866125" y="115024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Διονύσης</a:t>
            </a:r>
            <a:endParaRPr lang="el-GR" dirty="0"/>
          </a:p>
        </p:txBody>
      </p:sp>
      <p:sp>
        <p:nvSpPr>
          <p:cNvPr id="33" name="TextBox 32"/>
          <p:cNvSpPr txBox="1"/>
          <p:nvPr/>
        </p:nvSpPr>
        <p:spPr>
          <a:xfrm>
            <a:off x="4051878" y="11720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Άρης</a:t>
            </a:r>
            <a:endParaRPr lang="el-GR" dirty="0"/>
          </a:p>
        </p:txBody>
      </p:sp>
      <p:sp>
        <p:nvSpPr>
          <p:cNvPr id="34" name="TextBox 33"/>
          <p:cNvSpPr txBox="1"/>
          <p:nvPr/>
        </p:nvSpPr>
        <p:spPr>
          <a:xfrm>
            <a:off x="2902240" y="5689194"/>
            <a:ext cx="89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Κωστής</a:t>
            </a:r>
            <a:endParaRPr lang="el-GR" dirty="0"/>
          </a:p>
        </p:txBody>
      </p:sp>
      <p:sp>
        <p:nvSpPr>
          <p:cNvPr id="35" name="TextBox 34"/>
          <p:cNvSpPr txBox="1"/>
          <p:nvPr/>
        </p:nvSpPr>
        <p:spPr>
          <a:xfrm>
            <a:off x="3524622" y="328306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Ελένη</a:t>
            </a:r>
            <a:endParaRPr lang="el-GR" dirty="0"/>
          </a:p>
        </p:txBody>
      </p:sp>
      <p:sp>
        <p:nvSpPr>
          <p:cNvPr id="36" name="TextBox 35"/>
          <p:cNvSpPr txBox="1"/>
          <p:nvPr/>
        </p:nvSpPr>
        <p:spPr>
          <a:xfrm>
            <a:off x="5476710" y="2064251"/>
            <a:ext cx="13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Αλέξανδρος</a:t>
            </a:r>
            <a:endParaRPr lang="el-GR" dirty="0"/>
          </a:p>
        </p:txBody>
      </p:sp>
      <p:sp>
        <p:nvSpPr>
          <p:cNvPr id="37" name="TextBox 36"/>
          <p:cNvSpPr txBox="1"/>
          <p:nvPr/>
        </p:nvSpPr>
        <p:spPr>
          <a:xfrm>
            <a:off x="202582" y="4088603"/>
            <a:ext cx="71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Νίκος</a:t>
            </a:r>
            <a:endParaRPr lang="el-GR" dirty="0"/>
          </a:p>
        </p:txBody>
      </p:sp>
      <p:sp>
        <p:nvSpPr>
          <p:cNvPr id="38" name="TextBox 37"/>
          <p:cNvSpPr txBox="1"/>
          <p:nvPr/>
        </p:nvSpPr>
        <p:spPr>
          <a:xfrm>
            <a:off x="307545" y="1624004"/>
            <a:ext cx="940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Γιώργος</a:t>
            </a:r>
            <a:endParaRPr lang="el-GR" dirty="0"/>
          </a:p>
        </p:txBody>
      </p:sp>
      <p:sp>
        <p:nvSpPr>
          <p:cNvPr id="39" name="Oval 38"/>
          <p:cNvSpPr/>
          <p:nvPr/>
        </p:nvSpPr>
        <p:spPr>
          <a:xfrm>
            <a:off x="2598635" y="1497800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0" name="Oval 39"/>
          <p:cNvSpPr/>
          <p:nvPr/>
        </p:nvSpPr>
        <p:spPr>
          <a:xfrm>
            <a:off x="2449288" y="5573486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1" name="Oval 40"/>
          <p:cNvSpPr/>
          <p:nvPr/>
        </p:nvSpPr>
        <p:spPr>
          <a:xfrm>
            <a:off x="3744686" y="1545772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2" name="Oval 41"/>
          <p:cNvSpPr/>
          <p:nvPr/>
        </p:nvSpPr>
        <p:spPr>
          <a:xfrm>
            <a:off x="3135086" y="3287486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3" name="Oval 42"/>
          <p:cNvSpPr/>
          <p:nvPr/>
        </p:nvSpPr>
        <p:spPr>
          <a:xfrm>
            <a:off x="4963884" y="5116284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4" name="Oval 43"/>
          <p:cNvSpPr/>
          <p:nvPr/>
        </p:nvSpPr>
        <p:spPr>
          <a:xfrm>
            <a:off x="5649686" y="2525486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5" name="Oval 44"/>
          <p:cNvSpPr/>
          <p:nvPr/>
        </p:nvSpPr>
        <p:spPr>
          <a:xfrm>
            <a:off x="7554686" y="1524000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6" name="Oval 45"/>
          <p:cNvSpPr/>
          <p:nvPr/>
        </p:nvSpPr>
        <p:spPr>
          <a:xfrm>
            <a:off x="7402286" y="2982686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7" name="TextBox 46"/>
          <p:cNvSpPr txBox="1"/>
          <p:nvPr/>
        </p:nvSpPr>
        <p:spPr>
          <a:xfrm>
            <a:off x="2136814" y="1124823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Πέτρος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24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Ανωνυμία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Για </a:t>
            </a:r>
            <a:r>
              <a:rPr lang="el-GR" b="1" dirty="0" smtClean="0"/>
              <a:t>κάθε συναλλαγή </a:t>
            </a:r>
            <a:r>
              <a:rPr lang="el-GR" dirty="0" smtClean="0"/>
              <a:t>οι συμμετέχοντες μπορούν να χρησιμοποιήσουν ένα </a:t>
            </a:r>
            <a:r>
              <a:rPr lang="el-GR" b="1" dirty="0" smtClean="0"/>
              <a:t>νέο ιδιωτικό κλειδί</a:t>
            </a:r>
          </a:p>
          <a:p>
            <a:r>
              <a:rPr lang="el-GR" dirty="0" smtClean="0"/>
              <a:t>Οι κόμβοι </a:t>
            </a:r>
            <a:r>
              <a:rPr lang="el-GR" b="1" dirty="0" smtClean="0"/>
              <a:t>δεν έχουν ονόματα </a:t>
            </a:r>
            <a:r>
              <a:rPr lang="el-GR" dirty="0" smtClean="0"/>
              <a:t>– μόνο κλειδιά</a:t>
            </a:r>
            <a:endParaRPr lang="el-GR" dirty="0"/>
          </a:p>
        </p:txBody>
      </p:sp>
      <p:pic>
        <p:nvPicPr>
          <p:cNvPr id="4098" name="Picture 2" descr="http://www.changeiponline.com/wp-content/uploads/anonymous-rim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152900"/>
            <a:ext cx="28575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93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3810000" y="1600200"/>
            <a:ext cx="1371600" cy="35052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Ανωνυμία</a:t>
            </a:r>
            <a:endParaRPr lang="el-GR" dirty="0"/>
          </a:p>
        </p:txBody>
      </p:sp>
      <p:sp>
        <p:nvSpPr>
          <p:cNvPr id="4" name="Oval 3"/>
          <p:cNvSpPr/>
          <p:nvPr/>
        </p:nvSpPr>
        <p:spPr>
          <a:xfrm>
            <a:off x="1447800" y="2286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V="1">
            <a:off x="1447800" y="2422073"/>
            <a:ext cx="2841172" cy="16327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343400" y="2253341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Oval 6"/>
          <p:cNvSpPr/>
          <p:nvPr/>
        </p:nvSpPr>
        <p:spPr>
          <a:xfrm>
            <a:off x="7347857" y="2253341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>
            <a:off x="4343400" y="2405741"/>
            <a:ext cx="2895600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74630" y="185135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#137</a:t>
            </a:r>
            <a:endParaRPr lang="el-GR" dirty="0"/>
          </a:p>
        </p:txBody>
      </p:sp>
      <p:sp>
        <p:nvSpPr>
          <p:cNvPr id="21" name="TextBox 20"/>
          <p:cNvSpPr txBox="1"/>
          <p:nvPr/>
        </p:nvSpPr>
        <p:spPr>
          <a:xfrm>
            <a:off x="4170230" y="1819086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#152</a:t>
            </a:r>
            <a:endParaRPr lang="el-GR" dirty="0"/>
          </a:p>
        </p:txBody>
      </p:sp>
      <p:sp>
        <p:nvSpPr>
          <p:cNvPr id="22" name="TextBox 21"/>
          <p:cNvSpPr txBox="1"/>
          <p:nvPr/>
        </p:nvSpPr>
        <p:spPr>
          <a:xfrm>
            <a:off x="7174687" y="178682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#312</a:t>
            </a:r>
            <a:endParaRPr lang="el-GR" dirty="0"/>
          </a:p>
        </p:txBody>
      </p:sp>
      <p:sp>
        <p:nvSpPr>
          <p:cNvPr id="25" name="TextBox 24"/>
          <p:cNvSpPr txBox="1"/>
          <p:nvPr/>
        </p:nvSpPr>
        <p:spPr>
          <a:xfrm>
            <a:off x="2682872" y="2590800"/>
            <a:ext cx="6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5BTC</a:t>
            </a:r>
            <a:endParaRPr lang="el-GR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638800" y="2558534"/>
            <a:ext cx="6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5BTC</a:t>
            </a:r>
            <a:endParaRPr lang="el-GR" b="1" dirty="0"/>
          </a:p>
        </p:txBody>
      </p:sp>
      <p:sp>
        <p:nvSpPr>
          <p:cNvPr id="27" name="Oval 26"/>
          <p:cNvSpPr/>
          <p:nvPr/>
        </p:nvSpPr>
        <p:spPr>
          <a:xfrm>
            <a:off x="1447800" y="4168841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28" name="Straight Arrow Connector 27"/>
          <p:cNvCxnSpPr>
            <a:stCxn id="27" idx="2"/>
          </p:cNvCxnSpPr>
          <p:nvPr/>
        </p:nvCxnSpPr>
        <p:spPr>
          <a:xfrm flipV="1">
            <a:off x="1447800" y="4304914"/>
            <a:ext cx="2841172" cy="16327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343400" y="4136182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0" name="Oval 29"/>
          <p:cNvSpPr/>
          <p:nvPr/>
        </p:nvSpPr>
        <p:spPr>
          <a:xfrm>
            <a:off x="7347857" y="4136182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31" name="Straight Arrow Connector 30"/>
          <p:cNvCxnSpPr>
            <a:stCxn id="29" idx="2"/>
          </p:cNvCxnSpPr>
          <p:nvPr/>
        </p:nvCxnSpPr>
        <p:spPr>
          <a:xfrm>
            <a:off x="4343400" y="4288582"/>
            <a:ext cx="2895600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274630" y="373419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#111</a:t>
            </a:r>
            <a:endParaRPr lang="el-GR" dirty="0"/>
          </a:p>
        </p:txBody>
      </p:sp>
      <p:sp>
        <p:nvSpPr>
          <p:cNvPr id="33" name="TextBox 32"/>
          <p:cNvSpPr txBox="1"/>
          <p:nvPr/>
        </p:nvSpPr>
        <p:spPr>
          <a:xfrm>
            <a:off x="4170230" y="370192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#222</a:t>
            </a:r>
            <a:endParaRPr lang="el-GR" dirty="0"/>
          </a:p>
        </p:txBody>
      </p:sp>
      <p:sp>
        <p:nvSpPr>
          <p:cNvPr id="34" name="TextBox 33"/>
          <p:cNvSpPr txBox="1"/>
          <p:nvPr/>
        </p:nvSpPr>
        <p:spPr>
          <a:xfrm>
            <a:off x="7195457" y="370192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#555</a:t>
            </a:r>
            <a:endParaRPr lang="el-GR" dirty="0"/>
          </a:p>
        </p:txBody>
      </p:sp>
      <p:sp>
        <p:nvSpPr>
          <p:cNvPr id="35" name="TextBox 34"/>
          <p:cNvSpPr txBox="1"/>
          <p:nvPr/>
        </p:nvSpPr>
        <p:spPr>
          <a:xfrm>
            <a:off x="2682872" y="4473641"/>
            <a:ext cx="6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2BTC</a:t>
            </a:r>
            <a:endParaRPr lang="el-GR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638800" y="4441375"/>
            <a:ext cx="6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2BTC</a:t>
            </a:r>
            <a:endParaRPr lang="el-GR" b="1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4648200" y="5105400"/>
            <a:ext cx="228600" cy="4572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953000" y="5530334"/>
            <a:ext cx="315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Είναι άραγε ο ίδιος άνθρωπος;</a:t>
            </a:r>
            <a:endParaRPr lang="el-G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77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images.wikia.com/aliceinwonderland/images/a/a8/Alic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687" y="2286000"/>
            <a:ext cx="914400" cy="93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forodefotos.com/attachments/series-de-dibujos/13507d1283811885-bob-esponja-bob-esponj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9" y="2339039"/>
            <a:ext cx="664028" cy="82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imagecache2.allposters.com/images/CAR/CO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329" y="2339038"/>
            <a:ext cx="592817" cy="82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2145" y="393059"/>
            <a:ext cx="3204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Χρησιμοποιεί το κλειδί</a:t>
            </a:r>
          </a:p>
          <a:p>
            <a:r>
              <a:rPr lang="el-GR" dirty="0" smtClean="0"/>
              <a:t>με το οποίο </a:t>
            </a:r>
            <a:r>
              <a:rPr lang="el-GR" b="1" dirty="0" smtClean="0"/>
              <a:t>πήρε </a:t>
            </a:r>
            <a:r>
              <a:rPr lang="el-GR" dirty="0" smtClean="0"/>
              <a:t>τα χρήματα</a:t>
            </a:r>
            <a:endParaRPr lang="en-US" dirty="0" smtClean="0"/>
          </a:p>
          <a:p>
            <a:r>
              <a:rPr lang="en-US" dirty="0" err="1" smtClean="0"/>
              <a:t>Bp</a:t>
            </a:r>
            <a:r>
              <a:rPr lang="en-US" dirty="0" smtClean="0"/>
              <a:t>, </a:t>
            </a:r>
            <a:r>
              <a:rPr lang="en-US" dirty="0" err="1" smtClean="0"/>
              <a:t>Bs</a:t>
            </a:r>
            <a:endParaRPr lang="el-GR" dirty="0"/>
          </a:p>
        </p:txBody>
      </p:sp>
      <p:sp>
        <p:nvSpPr>
          <p:cNvPr id="11" name="TextBox 10"/>
          <p:cNvSpPr txBox="1"/>
          <p:nvPr/>
        </p:nvSpPr>
        <p:spPr>
          <a:xfrm>
            <a:off x="3253516" y="3505200"/>
            <a:ext cx="29017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Δημιουργεί ένα </a:t>
            </a:r>
            <a:r>
              <a:rPr lang="el-GR" b="1" dirty="0" smtClean="0"/>
              <a:t>νέο</a:t>
            </a:r>
            <a:r>
              <a:rPr lang="el-GR" dirty="0" smtClean="0"/>
              <a:t> κλειδί</a:t>
            </a:r>
          </a:p>
          <a:p>
            <a:r>
              <a:rPr lang="el-GR" dirty="0" smtClean="0"/>
              <a:t>Γι’ αυτή τη συναλλαγή</a:t>
            </a:r>
          </a:p>
          <a:p>
            <a:r>
              <a:rPr lang="en-US" dirty="0" err="1" smtClean="0"/>
              <a:t>Ap</a:t>
            </a:r>
            <a:r>
              <a:rPr lang="en-US" dirty="0" smtClean="0"/>
              <a:t>, As</a:t>
            </a:r>
          </a:p>
          <a:p>
            <a:endParaRPr lang="en-US" dirty="0" smtClean="0"/>
          </a:p>
          <a:p>
            <a:r>
              <a:rPr lang="en-US" dirty="0" err="1" smtClean="0"/>
              <a:t>ver</a:t>
            </a:r>
            <a:r>
              <a:rPr lang="en-US" baseline="-25000" dirty="0" err="1" smtClean="0"/>
              <a:t>Bp</a:t>
            </a:r>
            <a:r>
              <a:rPr lang="en-US" dirty="0" smtClean="0"/>
              <a:t>( m1, s1 )</a:t>
            </a:r>
          </a:p>
          <a:p>
            <a:endParaRPr lang="en-US" dirty="0"/>
          </a:p>
          <a:p>
            <a:r>
              <a:rPr lang="en-US" dirty="0"/>
              <a:t>m</a:t>
            </a:r>
            <a:r>
              <a:rPr lang="en-US" dirty="0" smtClean="0"/>
              <a:t>2 </a:t>
            </a:r>
            <a:r>
              <a:rPr lang="en-US" dirty="0" smtClean="0">
                <a:sym typeface="Wingdings" pitchFamily="2" charset="2"/>
              </a:rPr>
              <a:t> “12mBTC </a:t>
            </a:r>
            <a:r>
              <a:rPr lang="el-GR" dirty="0" smtClean="0">
                <a:sym typeface="Wingdings" pitchFamily="2" charset="2"/>
              </a:rPr>
              <a:t>προς </a:t>
            </a:r>
            <a:r>
              <a:rPr lang="en-US" dirty="0" smtClean="0">
                <a:sym typeface="Wingdings" pitchFamily="2" charset="2"/>
              </a:rPr>
              <a:t>PC”</a:t>
            </a:r>
          </a:p>
          <a:p>
            <a:r>
              <a:rPr lang="en-US" dirty="0" smtClean="0">
                <a:sym typeface="Wingdings" pitchFamily="2" charset="2"/>
              </a:rPr>
              <a:t>h2   H( m2 )</a:t>
            </a:r>
            <a:endParaRPr lang="el-GR" dirty="0"/>
          </a:p>
        </p:txBody>
      </p:sp>
      <p:sp>
        <p:nvSpPr>
          <p:cNvPr id="12" name="TextBox 11"/>
          <p:cNvSpPr txBox="1"/>
          <p:nvPr/>
        </p:nvSpPr>
        <p:spPr>
          <a:xfrm>
            <a:off x="6336198" y="389181"/>
            <a:ext cx="27879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Δημιουργεί ένα </a:t>
            </a:r>
            <a:r>
              <a:rPr lang="el-GR" b="1" dirty="0" smtClean="0"/>
              <a:t>νέο</a:t>
            </a:r>
            <a:r>
              <a:rPr lang="el-GR" dirty="0" smtClean="0"/>
              <a:t> κλειδί</a:t>
            </a:r>
          </a:p>
          <a:p>
            <a:r>
              <a:rPr lang="el-GR" dirty="0" smtClean="0"/>
              <a:t>Γι’ αυτή τη συναλλαγή</a:t>
            </a:r>
          </a:p>
          <a:p>
            <a:r>
              <a:rPr lang="en-US" dirty="0" err="1" smtClean="0"/>
              <a:t>Cp</a:t>
            </a:r>
            <a:r>
              <a:rPr lang="en-US" dirty="0" smtClean="0"/>
              <a:t>, Cs</a:t>
            </a:r>
          </a:p>
          <a:p>
            <a:endParaRPr lang="en-US" dirty="0"/>
          </a:p>
          <a:p>
            <a:r>
              <a:rPr lang="en-US" dirty="0" err="1" smtClean="0"/>
              <a:t>ver</a:t>
            </a:r>
            <a:r>
              <a:rPr lang="en-US" baseline="-25000" dirty="0" err="1" smtClean="0"/>
              <a:t>Ap</a:t>
            </a:r>
            <a:r>
              <a:rPr lang="en-US" dirty="0" smtClean="0"/>
              <a:t>( m2, s2 )</a:t>
            </a:r>
            <a:endParaRPr lang="el-GR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412876" y="2751992"/>
            <a:ext cx="1905000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598171" y="2748642"/>
            <a:ext cx="1905000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2145" y="1433047"/>
            <a:ext cx="2850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m1 </a:t>
            </a:r>
            <a:r>
              <a:rPr lang="en-US" dirty="0" smtClean="0">
                <a:sym typeface="Wingdings" pitchFamily="2" charset="2"/>
              </a:rPr>
              <a:t> </a:t>
            </a:r>
            <a:r>
              <a:rPr lang="en-US" dirty="0" smtClean="0"/>
              <a:t>“12mBTC </a:t>
            </a:r>
            <a:r>
              <a:rPr lang="el-GR" dirty="0" smtClean="0"/>
              <a:t>προς </a:t>
            </a:r>
            <a:r>
              <a:rPr lang="en-US" dirty="0" err="1" smtClean="0"/>
              <a:t>Ap</a:t>
            </a:r>
            <a:r>
              <a:rPr lang="en-US" dirty="0" smtClean="0"/>
              <a:t>”</a:t>
            </a:r>
          </a:p>
          <a:p>
            <a:r>
              <a:rPr lang="en-US" dirty="0"/>
              <a:t>h</a:t>
            </a:r>
            <a:r>
              <a:rPr lang="en-US" dirty="0" smtClean="0"/>
              <a:t>1   </a:t>
            </a:r>
            <a:r>
              <a:rPr lang="en-US" dirty="0" smtClean="0">
                <a:sym typeface="Wingdings" pitchFamily="2" charset="2"/>
              </a:rPr>
              <a:t>  H( m1 )</a:t>
            </a:r>
            <a:endParaRPr lang="el-GR" dirty="0"/>
          </a:p>
        </p:txBody>
      </p:sp>
      <p:sp>
        <p:nvSpPr>
          <p:cNvPr id="18" name="Rectangle 17"/>
          <p:cNvSpPr/>
          <p:nvPr/>
        </p:nvSpPr>
        <p:spPr>
          <a:xfrm>
            <a:off x="1489174" y="2286000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s1 </a:t>
            </a:r>
            <a:r>
              <a:rPr lang="en-US" dirty="0" smtClean="0">
                <a:sym typeface="Wingdings" pitchFamily="2" charset="2"/>
              </a:rPr>
              <a:t> </a:t>
            </a:r>
            <a:r>
              <a:rPr lang="en-US" dirty="0" err="1" smtClean="0"/>
              <a:t>sign</a:t>
            </a:r>
            <a:r>
              <a:rPr lang="en-US" baseline="-25000" dirty="0" err="1" smtClean="0"/>
              <a:t>Bs</a:t>
            </a:r>
            <a:r>
              <a:rPr lang="en-US" dirty="0" smtClean="0"/>
              <a:t>( h1 )</a:t>
            </a:r>
            <a:endParaRPr lang="el-GR" dirty="0"/>
          </a:p>
        </p:txBody>
      </p:sp>
      <p:sp>
        <p:nvSpPr>
          <p:cNvPr id="20" name="Rectangle 19"/>
          <p:cNvSpPr/>
          <p:nvPr/>
        </p:nvSpPr>
        <p:spPr>
          <a:xfrm>
            <a:off x="5679855" y="2250384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s2 </a:t>
            </a:r>
            <a:r>
              <a:rPr lang="en-US" dirty="0" smtClean="0">
                <a:sym typeface="Wingdings" pitchFamily="2" charset="2"/>
              </a:rPr>
              <a:t> </a:t>
            </a:r>
            <a:r>
              <a:rPr lang="en-US" dirty="0" err="1" smtClean="0"/>
              <a:t>sign</a:t>
            </a:r>
            <a:r>
              <a:rPr lang="en-US" baseline="-25000" dirty="0" err="1" smtClean="0"/>
              <a:t>As</a:t>
            </a:r>
            <a:r>
              <a:rPr lang="en-US" dirty="0" smtClean="0"/>
              <a:t>( h2 )</a:t>
            </a:r>
            <a:endParaRPr lang="el-GR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7647528" y="3124870"/>
            <a:ext cx="2691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Bob ©</a:t>
            </a:r>
            <a:r>
              <a:rPr lang="en-US" sz="1400" dirty="0" smtClean="0"/>
              <a:t>Nickelodeon; Alice ©Disney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23492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108" y="0"/>
            <a:ext cx="948621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 rot="16200000">
            <a:off x="8193479" y="3124870"/>
            <a:ext cx="1599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/>
                </a:solidFill>
              </a:rPr>
              <a:t>Image ©</a:t>
            </a:r>
            <a:r>
              <a:rPr lang="en-US" sz="1400" dirty="0" err="1" smtClean="0">
                <a:solidFill>
                  <a:schemeClr val="bg1"/>
                </a:solidFill>
              </a:rPr>
              <a:t>carbonism</a:t>
            </a:r>
            <a:endParaRPr lang="el-G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Νόμισμα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600200"/>
            <a:ext cx="6629400" cy="1676399"/>
          </a:xfrm>
        </p:spPr>
        <p:txBody>
          <a:bodyPr>
            <a:normAutofit/>
          </a:bodyPr>
          <a:lstStyle/>
          <a:p>
            <a:r>
              <a:rPr lang="el-GR" dirty="0" smtClean="0"/>
              <a:t>(ουδ.) το </a:t>
            </a:r>
            <a:r>
              <a:rPr lang="el-GR" dirty="0"/>
              <a:t>μέγεθος εκείνο βάσει του οποίου υπολογίζονται ή εκφράζονται οικονομικές αξίες</a:t>
            </a:r>
            <a:r>
              <a:rPr lang="el-GR" dirty="0" smtClean="0"/>
              <a:t>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33600" y="3886200"/>
            <a:ext cx="6553200" cy="167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 smtClean="0"/>
              <a:t>(ουδ.) μία </a:t>
            </a:r>
            <a:r>
              <a:rPr lang="el-GR" b="1" dirty="0" smtClean="0"/>
              <a:t>αλυσίδα ψηφιακών υπογραφών.</a:t>
            </a:r>
            <a:endParaRPr lang="el-GR" b="1" dirty="0"/>
          </a:p>
        </p:txBody>
      </p:sp>
      <p:pic>
        <p:nvPicPr>
          <p:cNvPr id="8194" name="Picture 2" descr="http://blogs.independent.co.uk/wp-content/uploads/2011/07/eu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76400"/>
            <a:ext cx="1524001" cy="152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bitcoinme.com/files/5513/0526/2891/bitcoin-22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38862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05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Νόμισμα = Αλυσίδα υπογραφών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784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24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coin1 </a:t>
            </a:r>
            <a:r>
              <a:rPr lang="en-US" sz="24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 sign</a:t>
            </a:r>
            <a:r>
              <a:rPr lang="en-US" sz="2400" baseline="-250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S</a:t>
            </a:r>
            <a:r>
              <a:rPr lang="en-US" sz="2400" baseline="-25000" dirty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0</a:t>
            </a:r>
            <a:r>
              <a:rPr lang="en-US" sz="24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( H( coin0 || P1 ) )</a:t>
            </a:r>
          </a:p>
          <a:p>
            <a:pPr marL="0" indent="0">
              <a:buNone/>
            </a:pPr>
            <a:r>
              <a:rPr lang="en-US" sz="24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coin2  sign</a:t>
            </a:r>
            <a:r>
              <a:rPr lang="en-US" sz="2400" baseline="-250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S1</a:t>
            </a:r>
            <a:r>
              <a:rPr lang="en-US" sz="24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( H( coin1 || P2 ) )</a:t>
            </a:r>
          </a:p>
          <a:p>
            <a:pPr marL="0" indent="0">
              <a:buNone/>
            </a:pPr>
            <a:r>
              <a:rPr lang="en-US" sz="24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coin3  sign</a:t>
            </a:r>
            <a:r>
              <a:rPr lang="en-US" sz="2400" baseline="-250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S2</a:t>
            </a:r>
            <a:r>
              <a:rPr lang="en-US" sz="24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( H( coin2 || P3 ) )</a:t>
            </a:r>
          </a:p>
          <a:p>
            <a:pPr marL="0" indent="0">
              <a:buNone/>
            </a:pPr>
            <a:r>
              <a:rPr lang="en-US" sz="24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…</a:t>
            </a:r>
            <a:endParaRPr lang="el-GR" sz="2400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pic>
        <p:nvPicPr>
          <p:cNvPr id="9220" name="Picture 4" descr="http://fc00.deviantart.net/fs51/f/2009/328/9/8/Shiny_Curve_Chain_cutout_by_1Dyslexia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1600" y="3581400"/>
            <a:ext cx="11544300" cy="355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8192743" y="3124870"/>
            <a:ext cx="1600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Image ©1Dyslexia1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96129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63650"/>
            <a:ext cx="7770813" cy="433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7919752" y="3124870"/>
            <a:ext cx="2146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Image ©Satoshi </a:t>
            </a:r>
            <a:r>
              <a:rPr lang="en-US" sz="1400" dirty="0" err="1" smtClean="0"/>
              <a:t>Nakamoto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87902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533400"/>
            <a:ext cx="88392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Lucida Console" panose="020B0609040504020204" pitchFamily="49" charset="0"/>
              </a:rPr>
              <a:t>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"hash":"</a:t>
            </a:r>
            <a:r>
              <a:rPr lang="en-US" sz="2400" dirty="0" smtClean="0">
                <a:latin typeface="Lucida Console" panose="020B0609040504020204" pitchFamily="49" charset="0"/>
              </a:rPr>
              <a:t>96f5e5394726ca5…",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"ver":</a:t>
            </a:r>
            <a:r>
              <a:rPr lang="en-US" sz="2400" dirty="0" smtClean="0">
                <a:latin typeface="Lucida Console" panose="020B0609040504020204" pitchFamily="49" charset="0"/>
              </a:rPr>
              <a:t>1,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"</a:t>
            </a:r>
            <a:r>
              <a:rPr lang="en-US" sz="2400" dirty="0">
                <a:latin typeface="Lucida Console" panose="020B0609040504020204" pitchFamily="49" charset="0"/>
              </a:rPr>
              <a:t>in</a:t>
            </a:r>
            <a:r>
              <a:rPr lang="en-US" sz="2400" dirty="0" smtClean="0">
                <a:latin typeface="Lucida Console" panose="020B0609040504020204" pitchFamily="49" charset="0"/>
              </a:rPr>
              <a:t>":[{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    "</a:t>
            </a:r>
            <a:r>
              <a:rPr lang="en-US" sz="2400" dirty="0" err="1">
                <a:latin typeface="Lucida Console" panose="020B0609040504020204" pitchFamily="49" charset="0"/>
              </a:rPr>
              <a:t>prev_out</a:t>
            </a:r>
            <a:r>
              <a:rPr lang="en-US" sz="2400" dirty="0">
                <a:latin typeface="Lucida Console" panose="020B0609040504020204" pitchFamily="49" charset="0"/>
              </a:rPr>
              <a:t>":{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"hash":"</a:t>
            </a:r>
            <a:r>
              <a:rPr lang="en-US" sz="2400" dirty="0" smtClean="0">
                <a:latin typeface="Lucida Console" panose="020B0609040504020204" pitchFamily="49" charset="0"/>
              </a:rPr>
              <a:t>87750ccbebf71042d…",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      "n":0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},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"scriptSig":"</a:t>
            </a:r>
            <a:r>
              <a:rPr lang="en-US" sz="2400" dirty="0" smtClean="0">
                <a:latin typeface="Lucida Console" panose="020B0609040504020204" pitchFamily="49" charset="0"/>
              </a:rPr>
              <a:t>30440397d0c2… 49d0c04a7e52…"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</a:t>
            </a:r>
            <a:r>
              <a:rPr lang="en-US" sz="2400" dirty="0" smtClean="0">
                <a:latin typeface="Lucida Console" panose="020B0609040504020204" pitchFamily="49" charset="0"/>
              </a:rPr>
              <a:t>}],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"out</a:t>
            </a:r>
            <a:r>
              <a:rPr lang="en-US" sz="2400" dirty="0" smtClean="0">
                <a:latin typeface="Lucida Console" panose="020B0609040504020204" pitchFamily="49" charset="0"/>
              </a:rPr>
              <a:t>":[{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    "value":"0.71430000",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"</a:t>
            </a:r>
            <a:r>
              <a:rPr lang="en-US" sz="2400" dirty="0" err="1">
                <a:latin typeface="Lucida Console" panose="020B0609040504020204" pitchFamily="49" charset="0"/>
              </a:rPr>
              <a:t>scriptPubKey</a:t>
            </a:r>
            <a:r>
              <a:rPr lang="en-US" sz="2400" dirty="0">
                <a:latin typeface="Lucida Console" panose="020B0609040504020204" pitchFamily="49" charset="0"/>
              </a:rPr>
              <a:t>":"OP_DUP OP_HASH160 </a:t>
            </a:r>
            <a:r>
              <a:rPr lang="en-US" sz="2400" dirty="0" smtClean="0">
                <a:latin typeface="Lucida Console" panose="020B0609040504020204" pitchFamily="49" charset="0"/>
              </a:rPr>
              <a:t>99fa78c49d99f58c8dd… </a:t>
            </a:r>
            <a:r>
              <a:rPr lang="en-US" sz="2400" dirty="0">
                <a:latin typeface="Lucida Console" panose="020B0609040504020204" pitchFamily="49" charset="0"/>
              </a:rPr>
              <a:t>OP_EQUALVERIFY OP_CHECKSIG"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</a:t>
            </a:r>
            <a:r>
              <a:rPr lang="en-US" sz="2400" dirty="0" smtClean="0">
                <a:latin typeface="Lucida Console" panose="020B0609040504020204" pitchFamily="49" charset="0"/>
              </a:rPr>
              <a:t>}]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773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smtClean="0"/>
              <a:t>Διπλοξοδεύω</a:t>
            </a:r>
            <a:endParaRPr lang="el-GR" dirty="0"/>
          </a:p>
        </p:txBody>
      </p:sp>
      <p:sp>
        <p:nvSpPr>
          <p:cNvPr id="4" name="Oval 3"/>
          <p:cNvSpPr/>
          <p:nvPr/>
        </p:nvSpPr>
        <p:spPr>
          <a:xfrm>
            <a:off x="1213779" y="2463037"/>
            <a:ext cx="304800" cy="304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518579" y="2082037"/>
            <a:ext cx="1143000" cy="5334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661579" y="1896979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Oval 6"/>
          <p:cNvSpPr/>
          <p:nvPr/>
        </p:nvSpPr>
        <p:spPr>
          <a:xfrm>
            <a:off x="5709579" y="2920237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Oval 7"/>
          <p:cNvSpPr/>
          <p:nvPr/>
        </p:nvSpPr>
        <p:spPr>
          <a:xfrm>
            <a:off x="3194979" y="3682237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Oval 8"/>
          <p:cNvSpPr/>
          <p:nvPr/>
        </p:nvSpPr>
        <p:spPr>
          <a:xfrm>
            <a:off x="3804579" y="1940521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Oval 10"/>
          <p:cNvSpPr/>
          <p:nvPr/>
        </p:nvSpPr>
        <p:spPr>
          <a:xfrm>
            <a:off x="7614579" y="1918749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Oval 11"/>
          <p:cNvSpPr/>
          <p:nvPr/>
        </p:nvSpPr>
        <p:spPr>
          <a:xfrm>
            <a:off x="5023779" y="5511037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Oval 12"/>
          <p:cNvSpPr/>
          <p:nvPr/>
        </p:nvSpPr>
        <p:spPr>
          <a:xfrm>
            <a:off x="7462179" y="3377437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Oval 13"/>
          <p:cNvSpPr/>
          <p:nvPr/>
        </p:nvSpPr>
        <p:spPr>
          <a:xfrm>
            <a:off x="2509179" y="5968237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15" name="Straight Arrow Connector 14"/>
          <p:cNvCxnSpPr>
            <a:stCxn id="4" idx="4"/>
          </p:cNvCxnSpPr>
          <p:nvPr/>
        </p:nvCxnSpPr>
        <p:spPr>
          <a:xfrm flipH="1">
            <a:off x="1257322" y="2767837"/>
            <a:ext cx="108857" cy="17526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4"/>
            <a:endCxn id="8" idx="0"/>
          </p:cNvCxnSpPr>
          <p:nvPr/>
        </p:nvCxnSpPr>
        <p:spPr>
          <a:xfrm flipH="1">
            <a:off x="3347379" y="2245321"/>
            <a:ext cx="609600" cy="1436916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2" idx="0"/>
          </p:cNvCxnSpPr>
          <p:nvPr/>
        </p:nvCxnSpPr>
        <p:spPr>
          <a:xfrm flipH="1">
            <a:off x="5176179" y="3225037"/>
            <a:ext cx="685801" cy="22860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3"/>
          </p:cNvCxnSpPr>
          <p:nvPr/>
        </p:nvCxnSpPr>
        <p:spPr>
          <a:xfrm flipH="1">
            <a:off x="2813979" y="2178912"/>
            <a:ext cx="4845237" cy="3789325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9" idx="2"/>
          </p:cNvCxnSpPr>
          <p:nvPr/>
        </p:nvCxnSpPr>
        <p:spPr>
          <a:xfrm>
            <a:off x="2966380" y="2071149"/>
            <a:ext cx="838199" cy="21772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4" idx="0"/>
          </p:cNvCxnSpPr>
          <p:nvPr/>
        </p:nvCxnSpPr>
        <p:spPr>
          <a:xfrm>
            <a:off x="1409722" y="4857112"/>
            <a:ext cx="1251857" cy="1111125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  <a:endCxn id="12" idx="6"/>
          </p:cNvCxnSpPr>
          <p:nvPr/>
        </p:nvCxnSpPr>
        <p:spPr>
          <a:xfrm flipH="1">
            <a:off x="5328579" y="3637600"/>
            <a:ext cx="2178237" cy="2025837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3" idx="0"/>
          </p:cNvCxnSpPr>
          <p:nvPr/>
        </p:nvCxnSpPr>
        <p:spPr>
          <a:xfrm flipH="1">
            <a:off x="7614579" y="2245321"/>
            <a:ext cx="152400" cy="1132116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" idx="5"/>
            <a:endCxn id="7" idx="1"/>
          </p:cNvCxnSpPr>
          <p:nvPr/>
        </p:nvCxnSpPr>
        <p:spPr>
          <a:xfrm>
            <a:off x="4064742" y="2200684"/>
            <a:ext cx="1689474" cy="76419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2" idx="1"/>
          </p:cNvCxnSpPr>
          <p:nvPr/>
        </p:nvCxnSpPr>
        <p:spPr>
          <a:xfrm>
            <a:off x="3499779" y="4051569"/>
            <a:ext cx="1568637" cy="1504105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66722" y="4487780"/>
            <a:ext cx="71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Νίκος</a:t>
            </a:r>
            <a:endParaRPr lang="el-GR" dirty="0"/>
          </a:p>
        </p:txBody>
      </p:sp>
      <p:sp>
        <p:nvSpPr>
          <p:cNvPr id="38" name="TextBox 37"/>
          <p:cNvSpPr txBox="1"/>
          <p:nvPr/>
        </p:nvSpPr>
        <p:spPr>
          <a:xfrm>
            <a:off x="622236" y="213823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/>
              <a:t>Εύη</a:t>
            </a:r>
            <a:endParaRPr lang="el-GR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2830329" y="1448487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Πέτρος</a:t>
            </a:r>
            <a:endParaRPr lang="el-GR" dirty="0"/>
          </a:p>
        </p:txBody>
      </p:sp>
      <p:sp>
        <p:nvSpPr>
          <p:cNvPr id="48" name="Oval 47"/>
          <p:cNvSpPr/>
          <p:nvPr/>
        </p:nvSpPr>
        <p:spPr>
          <a:xfrm>
            <a:off x="1104922" y="4520046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1518579" y="2049379"/>
            <a:ext cx="571500" cy="29935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104922" y="2920237"/>
            <a:ext cx="65336" cy="71736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 rot="16726297">
            <a:off x="-195276" y="3187111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Πάρε 12</a:t>
            </a:r>
            <a:r>
              <a:rPr lang="en-US" dirty="0" err="1" smtClean="0"/>
              <a:t>mBTC</a:t>
            </a:r>
            <a:endParaRPr lang="el-GR" dirty="0"/>
          </a:p>
        </p:txBody>
      </p:sp>
      <p:sp>
        <p:nvSpPr>
          <p:cNvPr id="56" name="TextBox 55"/>
          <p:cNvSpPr txBox="1"/>
          <p:nvPr/>
        </p:nvSpPr>
        <p:spPr>
          <a:xfrm rot="20070764">
            <a:off x="751414" y="1371744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Πάρε</a:t>
            </a:r>
            <a:r>
              <a:rPr lang="en-US" dirty="0" smtClean="0"/>
              <a:t> </a:t>
            </a:r>
            <a:r>
              <a:rPr lang="el-GR" b="1" dirty="0" smtClean="0">
                <a:solidFill>
                  <a:srgbClr val="FF0000"/>
                </a:solidFill>
              </a:rPr>
              <a:t>τα ίδια </a:t>
            </a:r>
            <a:r>
              <a:rPr lang="el-GR" dirty="0" smtClean="0"/>
              <a:t>12</a:t>
            </a:r>
            <a:r>
              <a:rPr lang="en-US" dirty="0" err="1" smtClean="0"/>
              <a:t>mBTC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4356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Διπλό ξόδεμα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71599"/>
          </a:xfrm>
        </p:spPr>
        <p:txBody>
          <a:bodyPr/>
          <a:lstStyle/>
          <a:p>
            <a:r>
              <a:rPr lang="el-GR" dirty="0" smtClean="0"/>
              <a:t>Ανεπιθύμητο</a:t>
            </a:r>
          </a:p>
          <a:p>
            <a:r>
              <a:rPr lang="el-GR" dirty="0" smtClean="0"/>
              <a:t>Πώς μπορεί να αποτραπεί;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1999" y="2895600"/>
            <a:ext cx="79248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l-GR" sz="2800" dirty="0" smtClean="0"/>
          </a:p>
          <a:p>
            <a:pPr algn="ctr"/>
            <a:r>
              <a:rPr lang="el-GR" sz="2800" dirty="0" smtClean="0"/>
              <a:t>Έγκυρες συναλλαγές</a:t>
            </a:r>
          </a:p>
          <a:p>
            <a:pPr algn="ctr"/>
            <a:r>
              <a:rPr lang="en-US" sz="2800" dirty="0" smtClean="0"/>
              <a:t>=</a:t>
            </a:r>
            <a:endParaRPr lang="el-GR" sz="2800" dirty="0" smtClean="0"/>
          </a:p>
          <a:p>
            <a:pPr algn="ctr"/>
            <a:r>
              <a:rPr lang="el-GR" sz="2800" dirty="0" smtClean="0"/>
              <a:t>Συναλλαγές που </a:t>
            </a:r>
            <a:r>
              <a:rPr lang="el-GR" sz="2800" b="1" dirty="0" smtClean="0"/>
              <a:t>δεν </a:t>
            </a:r>
            <a:r>
              <a:rPr lang="el-GR" sz="2800" dirty="0" smtClean="0"/>
              <a:t>έχουν γίνει &gt;= </a:t>
            </a:r>
            <a:r>
              <a:rPr lang="el-GR" sz="2800" b="1" dirty="0" smtClean="0"/>
              <a:t>δύο </a:t>
            </a:r>
            <a:r>
              <a:rPr lang="el-GR" sz="2800" dirty="0" smtClean="0"/>
              <a:t>φορές;</a:t>
            </a:r>
          </a:p>
          <a:p>
            <a:endParaRPr lang="el-GR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545580" y="5660571"/>
            <a:ext cx="635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/>
              <a:t>Αυτό μου επιτρέπει να ακυρώσω μία συναλλαγή που δεν θέλω!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265583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Το βέλος του χρόνου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Έγκυρη </a:t>
            </a:r>
            <a:r>
              <a:rPr lang="el-GR" dirty="0" smtClean="0"/>
              <a:t>είναι η </a:t>
            </a:r>
            <a:r>
              <a:rPr lang="el-GR" b="1" dirty="0" smtClean="0"/>
              <a:t>πρώτη </a:t>
            </a:r>
            <a:r>
              <a:rPr lang="el-GR" dirty="0" smtClean="0"/>
              <a:t>συναλλαγή που έγινε από αυτό τον κρίκο της αλυσίδας</a:t>
            </a:r>
            <a:endParaRPr lang="en-US" dirty="0" smtClean="0"/>
          </a:p>
          <a:p>
            <a:r>
              <a:rPr lang="el-GR" b="1" dirty="0" smtClean="0"/>
              <a:t>Μετέπειτα </a:t>
            </a:r>
            <a:r>
              <a:rPr lang="el-GR" dirty="0" smtClean="0"/>
              <a:t>συναλλαγές είναι </a:t>
            </a:r>
            <a:r>
              <a:rPr lang="el-GR" b="1" dirty="0" smtClean="0"/>
              <a:t>άκυρες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226969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Το βέλος του χρόνου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Πότε </a:t>
            </a:r>
            <a:r>
              <a:rPr lang="el-GR" dirty="0" smtClean="0"/>
              <a:t>έγινε μία συναλλαγή;</a:t>
            </a:r>
          </a:p>
          <a:p>
            <a:r>
              <a:rPr lang="el-GR" dirty="0" smtClean="0"/>
              <a:t>Δεν μπορώ να στηριχθώ στην υπογραφή</a:t>
            </a:r>
          </a:p>
          <a:p>
            <a:r>
              <a:rPr lang="el-GR" dirty="0" smtClean="0"/>
              <a:t>Η ημερομηνία μπορεί να είναι ψεύτικη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8364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r>
              <a:rPr lang="el-GR" dirty="0" smtClean="0"/>
              <a:t>Οι πιο πρόσφατες συναλλαγές περιλαμβάνονται σε ένα </a:t>
            </a:r>
            <a:r>
              <a:rPr lang="en-US" b="1" dirty="0" smtClean="0"/>
              <a:t>block</a:t>
            </a:r>
            <a:endParaRPr lang="el-GR" b="1" dirty="0" smtClean="0"/>
          </a:p>
          <a:p>
            <a:r>
              <a:rPr lang="el-GR" dirty="0" smtClean="0"/>
              <a:t>Υπολογίζεται </a:t>
            </a:r>
            <a:r>
              <a:rPr lang="el-GR" b="1" dirty="0" smtClean="0"/>
              <a:t>το </a:t>
            </a:r>
            <a:r>
              <a:rPr lang="en-US" b="1" dirty="0" smtClean="0"/>
              <a:t>hash </a:t>
            </a:r>
            <a:r>
              <a:rPr lang="el-GR" dirty="0" smtClean="0"/>
              <a:t>κάθε </a:t>
            </a:r>
            <a:r>
              <a:rPr lang="en-US" dirty="0" smtClean="0"/>
              <a:t>block</a:t>
            </a:r>
          </a:p>
          <a:p>
            <a:r>
              <a:rPr lang="el-GR" dirty="0" smtClean="0"/>
              <a:t>Κάθε νέο</a:t>
            </a:r>
            <a:r>
              <a:rPr lang="en-US" dirty="0" smtClean="0"/>
              <a:t> block </a:t>
            </a:r>
            <a:r>
              <a:rPr lang="el-GR" dirty="0" smtClean="0"/>
              <a:t>περιέχει το </a:t>
            </a:r>
            <a:r>
              <a:rPr lang="en-US" b="1" dirty="0" smtClean="0"/>
              <a:t>hash </a:t>
            </a:r>
            <a:r>
              <a:rPr lang="el-GR" dirty="0" smtClean="0"/>
              <a:t>του προηγούμενου</a:t>
            </a:r>
          </a:p>
          <a:p>
            <a:r>
              <a:rPr lang="el-GR" dirty="0" smtClean="0"/>
              <a:t>Κάθε </a:t>
            </a:r>
            <a:r>
              <a:rPr lang="en-US" dirty="0" smtClean="0"/>
              <a:t>block </a:t>
            </a:r>
            <a:r>
              <a:rPr lang="el-GR" dirty="0" smtClean="0"/>
              <a:t>δημοσιεύεται</a:t>
            </a:r>
            <a:endParaRPr lang="en-US" dirty="0" smtClean="0"/>
          </a:p>
          <a:p>
            <a:r>
              <a:rPr lang="el-GR" dirty="0" smtClean="0"/>
              <a:t>Κάθε επόμενο </a:t>
            </a:r>
            <a:r>
              <a:rPr lang="en-US" dirty="0" smtClean="0"/>
              <a:t>block </a:t>
            </a:r>
            <a:r>
              <a:rPr lang="el-GR" dirty="0" smtClean="0"/>
              <a:t>είναι στο </a:t>
            </a:r>
            <a:r>
              <a:rPr lang="el-GR" b="1" dirty="0" smtClean="0"/>
              <a:t>μέλλον</a:t>
            </a:r>
            <a:r>
              <a:rPr lang="el-GR" dirty="0" smtClean="0"/>
              <a:t> σε σχέση με προηγούμενο</a:t>
            </a:r>
          </a:p>
          <a:p>
            <a:pPr lvl="1"/>
            <a:r>
              <a:rPr lang="el-GR" dirty="0" smtClean="0"/>
              <a:t>Αλλιώς </a:t>
            </a:r>
            <a:r>
              <a:rPr lang="el-GR" b="1" dirty="0" smtClean="0"/>
              <a:t>δεν θα μπορούσε </a:t>
            </a:r>
            <a:r>
              <a:rPr lang="el-GR" dirty="0" smtClean="0"/>
              <a:t>να ξέρει το </a:t>
            </a:r>
            <a:r>
              <a:rPr lang="en-US" dirty="0" smtClean="0"/>
              <a:t>hash </a:t>
            </a:r>
            <a:r>
              <a:rPr lang="el-GR" dirty="0" smtClean="0"/>
              <a:t>του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9558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667000"/>
            <a:ext cx="60452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7919752" y="3124870"/>
            <a:ext cx="2146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Image ©Satoshi </a:t>
            </a:r>
            <a:r>
              <a:rPr lang="en-US" sz="1400" dirty="0" err="1" smtClean="0"/>
              <a:t>Nakamoto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384417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Όσο </a:t>
            </a:r>
            <a:r>
              <a:rPr lang="el-GR" dirty="0" smtClean="0"/>
              <a:t>ξεκινάμε</a:t>
            </a:r>
            <a:r>
              <a:rPr lang="el-GR" dirty="0" smtClean="0"/>
              <a:t>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Κατεβάστε &amp; εγκαταστήστε το </a:t>
            </a:r>
            <a:r>
              <a:rPr lang="en-US" dirty="0" err="1" smtClean="0"/>
              <a:t>multibit</a:t>
            </a:r>
            <a:endParaRPr lang="en-US" dirty="0" smtClean="0"/>
          </a:p>
          <a:p>
            <a:r>
              <a:rPr lang="en-US" dirty="0">
                <a:hlinkClick r:id="rId2"/>
              </a:rPr>
              <a:t>https://multibit.org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  <p:pic>
        <p:nvPicPr>
          <p:cNvPr id="1026" name="Picture 2" descr="https://multibit.org/images/common/bann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334000"/>
            <a:ext cx="78581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29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Ποιος θα δημιουργήσει τα </a:t>
            </a:r>
            <a:r>
              <a:rPr lang="en-US" dirty="0" smtClean="0"/>
              <a:t>blocks?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Θα μπορούσε να υπάρχει μία έμπιστη αρχή</a:t>
            </a:r>
          </a:p>
          <a:p>
            <a:pPr lvl="1"/>
            <a:r>
              <a:rPr lang="el-GR" dirty="0" smtClean="0"/>
              <a:t>Δε μας αρέσουν οι έμπιστες αρχές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l-GR" dirty="0" smtClean="0">
                <a:sym typeface="Wingdings" panose="05000000000000000000" pitchFamily="2" charset="2"/>
              </a:rPr>
              <a:t>Δεν είναι αποκεντρωμένο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330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 smtClean="0"/>
              <a:t>Αν αφήσουμε τον καθένα να το κάνει μόνος του...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876800"/>
          </a:xfrm>
        </p:spPr>
        <p:txBody>
          <a:bodyPr/>
          <a:lstStyle/>
          <a:p>
            <a:r>
              <a:rPr lang="el-GR" dirty="0" smtClean="0"/>
              <a:t>Θα μπορούσε κάποιος να φτιάξει τεχνητά </a:t>
            </a:r>
            <a:r>
              <a:rPr lang="en-US" dirty="0" smtClean="0"/>
              <a:t>blocks</a:t>
            </a:r>
          </a:p>
          <a:p>
            <a:r>
              <a:rPr lang="el-GR" dirty="0" smtClean="0"/>
              <a:t>Και να συνδέσει το καθένα με το προηγούμενό του</a:t>
            </a:r>
          </a:p>
          <a:p>
            <a:r>
              <a:rPr lang="el-GR" dirty="0" smtClean="0"/>
              <a:t>Έτσι θα μπορούσε και πάλι να διπλοξοδέψει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66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Proof-of-work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Τα </a:t>
            </a:r>
            <a:r>
              <a:rPr lang="en-US" dirty="0" smtClean="0"/>
              <a:t>blocks </a:t>
            </a:r>
            <a:r>
              <a:rPr lang="el-GR" dirty="0" smtClean="0"/>
              <a:t>υπολογίζονται στα </a:t>
            </a:r>
            <a:r>
              <a:rPr lang="en-US" dirty="0" smtClean="0"/>
              <a:t>nodes </a:t>
            </a:r>
            <a:r>
              <a:rPr lang="el-GR" dirty="0" smtClean="0"/>
              <a:t>και γίνονται </a:t>
            </a:r>
            <a:r>
              <a:rPr lang="en-US" dirty="0" smtClean="0"/>
              <a:t>broadcast</a:t>
            </a:r>
          </a:p>
          <a:p>
            <a:r>
              <a:rPr lang="el-GR" dirty="0" smtClean="0"/>
              <a:t>Εισάγουμε μία </a:t>
            </a:r>
            <a:r>
              <a:rPr lang="el-GR" b="1" dirty="0" smtClean="0"/>
              <a:t>τεχνητή δυσκολία </a:t>
            </a:r>
            <a:r>
              <a:rPr lang="el-GR" dirty="0" smtClean="0"/>
              <a:t>δημιουργίας </a:t>
            </a:r>
            <a:r>
              <a:rPr lang="en-US" dirty="0" smtClean="0"/>
              <a:t>block</a:t>
            </a:r>
          </a:p>
          <a:p>
            <a:r>
              <a:rPr lang="el-GR" dirty="0" smtClean="0"/>
              <a:t>Έτσι ένα </a:t>
            </a:r>
            <a:r>
              <a:rPr lang="en-US" dirty="0" smtClean="0"/>
              <a:t>block </a:t>
            </a:r>
            <a:r>
              <a:rPr lang="el-GR" dirty="0" smtClean="0"/>
              <a:t>είναι </a:t>
            </a:r>
            <a:r>
              <a:rPr lang="el-GR" b="1" dirty="0" smtClean="0"/>
              <a:t>δύσκολο </a:t>
            </a:r>
            <a:r>
              <a:rPr lang="el-GR" dirty="0" smtClean="0"/>
              <a:t>να δημιουργηθεί</a:t>
            </a:r>
          </a:p>
        </p:txBody>
      </p:sp>
    </p:spTree>
    <p:extLst>
      <p:ext uri="{BB962C8B-B14F-4D97-AF65-F5344CB8AC3E}">
        <p14:creationId xmlns:p14="http://schemas.microsoft.com/office/powerpoint/2010/main" val="387726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2647950"/>
            <a:ext cx="6526213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7919752" y="3124870"/>
            <a:ext cx="2146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Image ©Satoshi </a:t>
            </a:r>
            <a:r>
              <a:rPr lang="en-US" sz="1400" dirty="0" err="1" smtClean="0"/>
              <a:t>Nakamoto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355218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nonce </a:t>
            </a:r>
            <a:r>
              <a:rPr lang="en-US" sz="28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 000000</a:t>
            </a:r>
          </a:p>
          <a:p>
            <a:pPr marL="0" indent="0">
              <a:buNone/>
            </a:pPr>
            <a:r>
              <a:rPr lang="en-US" sz="28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while H( block || nonce ) </a:t>
            </a:r>
            <a:r>
              <a:rPr lang="en-US" sz="2800" dirty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&lt;</a:t>
            </a:r>
            <a:r>
              <a:rPr lang="en-US" sz="28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28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100000:</a:t>
            </a:r>
          </a:p>
          <a:p>
            <a:pPr marL="0" indent="0">
              <a:buNone/>
            </a:pPr>
            <a:r>
              <a:rPr lang="en-US" sz="2800" dirty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 </a:t>
            </a:r>
            <a:r>
              <a:rPr lang="en-US" sz="28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   nonce  nonce + 1</a:t>
            </a:r>
          </a:p>
          <a:p>
            <a:pPr marL="0" indent="0">
              <a:buNone/>
            </a:pPr>
            <a:endParaRPr lang="en-US" sz="2800" dirty="0">
              <a:latin typeface="DejaVu Sans Mono" pitchFamily="49" charset="0"/>
              <a:ea typeface="DejaVu Sans Mono" pitchFamily="49" charset="0"/>
              <a:cs typeface="DejaVu Sans Mono" pitchFamily="49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28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broadcast( block )</a:t>
            </a:r>
          </a:p>
        </p:txBody>
      </p:sp>
      <p:sp>
        <p:nvSpPr>
          <p:cNvPr id="2" name="Oval 1"/>
          <p:cNvSpPr/>
          <p:nvPr/>
        </p:nvSpPr>
        <p:spPr>
          <a:xfrm>
            <a:off x="6324600" y="1219200"/>
            <a:ext cx="1676400" cy="762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019800" y="2002971"/>
            <a:ext cx="990600" cy="16546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19600" y="36576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Difficulty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64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6937"/>
            <a:ext cx="8229600" cy="1143000"/>
          </a:xfrm>
        </p:spPr>
        <p:txBody>
          <a:bodyPr/>
          <a:lstStyle/>
          <a:p>
            <a:r>
              <a:rPr lang="el-GR" dirty="0" smtClean="0"/>
              <a:t>Απόδειξη εργασίας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49763"/>
          </a:xfrm>
        </p:spPr>
        <p:txBody>
          <a:bodyPr/>
          <a:lstStyle/>
          <a:p>
            <a:r>
              <a:rPr lang="el-GR" dirty="0" smtClean="0"/>
              <a:t>Κάθε </a:t>
            </a:r>
            <a:r>
              <a:rPr lang="en-US" dirty="0" smtClean="0"/>
              <a:t>block </a:t>
            </a:r>
            <a:r>
              <a:rPr lang="el-GR" b="1" dirty="0" smtClean="0"/>
              <a:t>πιστοποιεί</a:t>
            </a:r>
            <a:r>
              <a:rPr lang="el-GR" dirty="0" smtClean="0"/>
              <a:t> τις συναλλαγές που περιέχει</a:t>
            </a:r>
          </a:p>
          <a:p>
            <a:r>
              <a:rPr lang="el-GR" dirty="0" smtClean="0"/>
              <a:t>Δημιουργείται μία αλυσίδα από </a:t>
            </a:r>
            <a:r>
              <a:rPr lang="en-US" dirty="0" smtClean="0"/>
              <a:t>blocks</a:t>
            </a:r>
          </a:p>
          <a:p>
            <a:r>
              <a:rPr lang="el-GR" dirty="0" smtClean="0"/>
              <a:t>Όλα τα έγκυρα </a:t>
            </a:r>
            <a:r>
              <a:rPr lang="en-US" dirty="0" smtClean="0"/>
              <a:t>blocks </a:t>
            </a:r>
            <a:r>
              <a:rPr lang="el-GR" dirty="0" smtClean="0"/>
              <a:t>κληρωνομούν από το </a:t>
            </a:r>
            <a:r>
              <a:rPr lang="en-US" dirty="0" smtClean="0"/>
              <a:t>genesis</a:t>
            </a:r>
          </a:p>
        </p:txBody>
      </p:sp>
      <p:pic>
        <p:nvPicPr>
          <p:cNvPr id="14338" name="Picture 2" descr="https://en.bitcoin.it/w/images/en/d/df/Blockch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57454" y="2614746"/>
            <a:ext cx="1718735" cy="456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6" idx="3"/>
          </p:cNvCxnSpPr>
          <p:nvPr/>
        </p:nvCxnSpPr>
        <p:spPr>
          <a:xfrm flipV="1">
            <a:off x="1729676" y="4648200"/>
            <a:ext cx="403923" cy="13850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5800" y="446353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genesis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(2009)</a:t>
            </a:r>
            <a:endParaRPr lang="el-GR" b="1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710930" y="4647597"/>
            <a:ext cx="538956" cy="1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49886" y="443126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00B050"/>
                </a:solidFill>
              </a:rPr>
              <a:t>σήμερα</a:t>
            </a:r>
            <a:endParaRPr lang="el-GR" b="1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8265678" y="3124870"/>
            <a:ext cx="1454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Image ©</a:t>
            </a:r>
            <a:r>
              <a:rPr lang="en-US" sz="1400" dirty="0" err="1" smtClean="0"/>
              <a:t>theymos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48017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endParaRPr lang="en-US" dirty="0"/>
          </a:p>
        </p:txBody>
      </p:sp>
      <p:pic>
        <p:nvPicPr>
          <p:cNvPr id="4" name="Picture 2" descr="https://en.bitcoin.it/w/images/en/d/df/Blockch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12632" y="1395546"/>
            <a:ext cx="1718735" cy="456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0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76200" y="0"/>
            <a:ext cx="93726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8922"/>
            <a:ext cx="9144000" cy="426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4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Απόδειξη εργασίας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Όλοι οι κόμβοι προσπαθούν να βρουν το </a:t>
            </a:r>
            <a:r>
              <a:rPr lang="en-US" dirty="0" smtClean="0"/>
              <a:t>block</a:t>
            </a:r>
            <a:endParaRPr lang="el-GR" dirty="0" smtClean="0"/>
          </a:p>
          <a:p>
            <a:r>
              <a:rPr lang="el-GR" dirty="0" smtClean="0"/>
              <a:t>Ο πρώτος κόμβος που θα το βρει το δημοσιεύει</a:t>
            </a:r>
          </a:p>
          <a:p>
            <a:r>
              <a:rPr lang="el-GR" dirty="0" smtClean="0"/>
              <a:t>Το επόμενο </a:t>
            </a:r>
            <a:r>
              <a:rPr lang="en-US" dirty="0" smtClean="0"/>
              <a:t>block </a:t>
            </a:r>
            <a:r>
              <a:rPr lang="el-GR" dirty="0" smtClean="0"/>
              <a:t>συνεχίζει από εκεί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2054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Πιστοποίηση συναλλαγών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συναλλαγή </a:t>
            </a:r>
            <a:r>
              <a:rPr lang="el-GR" b="1" dirty="0" smtClean="0"/>
              <a:t>πιστοποιείται </a:t>
            </a:r>
            <a:r>
              <a:rPr lang="el-GR" dirty="0" smtClean="0"/>
              <a:t>όταν μπει στο επόμενο </a:t>
            </a:r>
            <a:r>
              <a:rPr lang="en-US" dirty="0" smtClean="0"/>
              <a:t>block</a:t>
            </a:r>
          </a:p>
          <a:p>
            <a:r>
              <a:rPr lang="el-GR" dirty="0" smtClean="0"/>
              <a:t>Γίνεται </a:t>
            </a:r>
            <a:r>
              <a:rPr lang="el-GR" b="1" dirty="0" smtClean="0"/>
              <a:t>εκθετικά δύσκολο </a:t>
            </a:r>
            <a:r>
              <a:rPr lang="el-GR" dirty="0" smtClean="0"/>
              <a:t>να δημιουργηθούν ψεύτικα </a:t>
            </a:r>
            <a:r>
              <a:rPr lang="en-US" dirty="0" smtClean="0"/>
              <a:t>blocks </a:t>
            </a:r>
            <a:r>
              <a:rPr lang="el-GR" dirty="0" smtClean="0"/>
              <a:t>αργότερα</a:t>
            </a:r>
          </a:p>
          <a:p>
            <a:r>
              <a:rPr lang="el-GR" dirty="0" smtClean="0"/>
              <a:t>Κάθε επόμενο </a:t>
            </a:r>
            <a:r>
              <a:rPr lang="en-US" dirty="0" smtClean="0"/>
              <a:t>block </a:t>
            </a:r>
            <a:r>
              <a:rPr lang="el-GR" b="1" dirty="0" smtClean="0"/>
              <a:t>διασφαλίζει </a:t>
            </a:r>
            <a:r>
              <a:rPr lang="el-GR" dirty="0" smtClean="0"/>
              <a:t>όλα τα προηγούμενα</a:t>
            </a:r>
            <a:endParaRPr lang="en-US" dirty="0" smtClean="0"/>
          </a:p>
          <a:p>
            <a:r>
              <a:rPr lang="el-GR" dirty="0" smtClean="0"/>
              <a:t>Αλλαγή σε κάποια συναλλαγή σημαίνει αλλαγή σε όλα τα επόμενα </a:t>
            </a:r>
            <a:r>
              <a:rPr lang="en-US" dirty="0" smtClean="0"/>
              <a:t>blocks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2555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Τι είναι το </a:t>
            </a:r>
            <a:r>
              <a:rPr lang="en-US" dirty="0" err="1" smtClean="0"/>
              <a:t>bitcoin</a:t>
            </a:r>
            <a:r>
              <a:rPr lang="en-US" dirty="0" smtClean="0"/>
              <a:t>?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Ψηφιακό νόμισμα</a:t>
            </a:r>
            <a:endParaRPr lang="el-GR" dirty="0"/>
          </a:p>
          <a:p>
            <a:r>
              <a:rPr lang="el-GR" dirty="0" smtClean="0"/>
              <a:t>Για αληθινές </a:t>
            </a:r>
            <a:r>
              <a:rPr lang="el-GR" b="1" dirty="0" smtClean="0"/>
              <a:t>αγορές</a:t>
            </a:r>
          </a:p>
          <a:p>
            <a:pPr lvl="1"/>
            <a:r>
              <a:rPr lang="en-US" b="1" dirty="0" smtClean="0"/>
              <a:t>Online</a:t>
            </a:r>
          </a:p>
          <a:p>
            <a:pPr lvl="1"/>
            <a:r>
              <a:rPr lang="el-GR" b="1" dirty="0" smtClean="0"/>
              <a:t>Από κοντά</a:t>
            </a:r>
          </a:p>
          <a:p>
            <a:r>
              <a:rPr lang="el-GR" b="1" dirty="0" smtClean="0"/>
              <a:t>Αντικαταστάτης </a:t>
            </a:r>
            <a:r>
              <a:rPr lang="el-GR" dirty="0" smtClean="0"/>
              <a:t>(?) του </a:t>
            </a:r>
            <a:r>
              <a:rPr lang="el-GR" b="1" dirty="0" smtClean="0"/>
              <a:t>€ </a:t>
            </a:r>
            <a:r>
              <a:rPr lang="el-GR" dirty="0" smtClean="0"/>
              <a:t>και του </a:t>
            </a:r>
            <a:r>
              <a:rPr lang="el-GR" b="1" dirty="0" smtClean="0"/>
              <a:t>$</a:t>
            </a:r>
          </a:p>
        </p:txBody>
      </p:sp>
      <p:pic>
        <p:nvPicPr>
          <p:cNvPr id="10242" name="Picture 2" descr="http://www.paranormalknowledge.com/wp-content/uploads/2009/07/mone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267200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28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Πιστοποίηση συναλλαγών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Κακόβουλος κόμβος χρειάζεται την πλειοψηφία</a:t>
            </a:r>
            <a:r>
              <a:rPr lang="en-US" dirty="0" smtClean="0"/>
              <a:t> </a:t>
            </a:r>
            <a:r>
              <a:rPr lang="el-GR" dirty="0" smtClean="0"/>
              <a:t>της </a:t>
            </a:r>
            <a:r>
              <a:rPr lang="en-US" dirty="0" smtClean="0"/>
              <a:t>CPU </a:t>
            </a:r>
            <a:r>
              <a:rPr lang="el-GR" dirty="0" smtClean="0"/>
              <a:t>του δικτύου για να παρέμβει</a:t>
            </a:r>
          </a:p>
          <a:p>
            <a:r>
              <a:rPr lang="el-GR" dirty="0" smtClean="0"/>
              <a:t>Η παρέμβαση γίνεται </a:t>
            </a:r>
            <a:r>
              <a:rPr lang="el-GR" b="1" dirty="0" smtClean="0"/>
              <a:t>εκθετικά </a:t>
            </a:r>
            <a:r>
              <a:rPr lang="el-GR" dirty="0" smtClean="0"/>
              <a:t>δύσκολη όσο περνάει ο χρόνος μετά από μία συναλλαγή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841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37" y="685800"/>
            <a:ext cx="8229600" cy="1143000"/>
          </a:xfrm>
        </p:spPr>
        <p:txBody>
          <a:bodyPr/>
          <a:lstStyle/>
          <a:p>
            <a:r>
              <a:rPr lang="el-GR" dirty="0" smtClean="0"/>
              <a:t>Εξόρυξη </a:t>
            </a:r>
            <a:r>
              <a:rPr lang="en-US" dirty="0" err="1" smtClean="0"/>
              <a:t>bitcoin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337" y="1819161"/>
            <a:ext cx="8229600" cy="4525963"/>
          </a:xfrm>
        </p:spPr>
        <p:txBody>
          <a:bodyPr/>
          <a:lstStyle/>
          <a:p>
            <a:r>
              <a:rPr lang="el-GR" dirty="0" smtClean="0"/>
              <a:t>Δημιουργία </a:t>
            </a:r>
            <a:r>
              <a:rPr lang="en-US" dirty="0" smtClean="0"/>
              <a:t>block </a:t>
            </a:r>
            <a:r>
              <a:rPr lang="el-GR" dirty="0" smtClean="0"/>
              <a:t>= Κέρδη σε </a:t>
            </a:r>
            <a:r>
              <a:rPr lang="en-US" dirty="0" err="1" smtClean="0"/>
              <a:t>bitcoin</a:t>
            </a:r>
            <a:r>
              <a:rPr lang="el-GR" dirty="0" smtClean="0"/>
              <a:t> για το δημιουργό</a:t>
            </a:r>
            <a:endParaRPr lang="en-US" dirty="0" smtClean="0"/>
          </a:p>
          <a:p>
            <a:r>
              <a:rPr lang="el-GR" dirty="0" smtClean="0"/>
              <a:t>Ελεγχόμενος πληθωρισμός από το δίκτυο</a:t>
            </a:r>
            <a:endParaRPr lang="en-US" dirty="0" smtClean="0"/>
          </a:p>
          <a:p>
            <a:r>
              <a:rPr lang="el-GR" dirty="0" smtClean="0"/>
              <a:t>Σήμερα: </a:t>
            </a:r>
            <a:r>
              <a:rPr lang="en-US" dirty="0" smtClean="0"/>
              <a:t>25BTC </a:t>
            </a:r>
            <a:r>
              <a:rPr lang="el-GR" dirty="0" smtClean="0"/>
              <a:t>/ </a:t>
            </a:r>
            <a:r>
              <a:rPr lang="en-US" dirty="0" smtClean="0"/>
              <a:t>block</a:t>
            </a:r>
          </a:p>
          <a:p>
            <a:r>
              <a:rPr lang="el-GR" dirty="0" smtClean="0"/>
              <a:t>Ο μόνος τρόπος παραγωγής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n-US" dirty="0" smtClean="0"/>
              <a:t>Reward = 25BTC / block </a:t>
            </a:r>
            <a:r>
              <a:rPr lang="el-GR" dirty="0" smtClean="0"/>
              <a:t>υποδιπλασιάζεται κάθε 4 χρόνια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90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Υπολογίζεται συλλογικά από το δίκτυο</a:t>
            </a:r>
          </a:p>
          <a:p>
            <a:r>
              <a:rPr lang="el-GR" dirty="0" smtClean="0"/>
              <a:t>Αλλάζει κάθε βδομάδα</a:t>
            </a:r>
          </a:p>
          <a:p>
            <a:r>
              <a:rPr lang="el-GR" dirty="0" smtClean="0"/>
              <a:t>Προκύπτει από τη συνολική </a:t>
            </a:r>
            <a:r>
              <a:rPr lang="en-US" dirty="0" smtClean="0"/>
              <a:t>CPU </a:t>
            </a:r>
            <a:r>
              <a:rPr lang="el-GR" dirty="0" smtClean="0"/>
              <a:t>δύναμη του δικτύου</a:t>
            </a:r>
          </a:p>
          <a:p>
            <a:r>
              <a:rPr lang="el-GR" dirty="0" smtClean="0"/>
              <a:t>Ορίζεται έτσι ώστε κάθε </a:t>
            </a:r>
            <a:r>
              <a:rPr lang="en-US" dirty="0" smtClean="0"/>
              <a:t>block </a:t>
            </a:r>
            <a:r>
              <a:rPr lang="el-GR" dirty="0" smtClean="0"/>
              <a:t>να παίρνει 10 λεπτά</a:t>
            </a:r>
            <a:endParaRPr lang="en-US" dirty="0" smtClean="0"/>
          </a:p>
          <a:p>
            <a:r>
              <a:rPr lang="el-GR" dirty="0"/>
              <a:t>Αυτή τη στιγμή: </a:t>
            </a:r>
            <a:r>
              <a:rPr lang="el-GR" dirty="0" smtClean="0"/>
              <a:t>3,129,573,175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0982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85800"/>
            <a:ext cx="84582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9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File:Total bitcoins over ti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799"/>
            <a:ext cx="7848600" cy="635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8265678" y="3124870"/>
            <a:ext cx="1454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Image ©</a:t>
            </a:r>
            <a:r>
              <a:rPr lang="en-US" sz="1400" dirty="0" err="1" smtClean="0"/>
              <a:t>theymos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263716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Υποδιαιρέσεις </a:t>
            </a:r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1 </a:t>
            </a:r>
            <a:r>
              <a:rPr lang="en-US" dirty="0" smtClean="0"/>
              <a:t>BTC </a:t>
            </a:r>
            <a:r>
              <a:rPr lang="el-GR" dirty="0" smtClean="0"/>
              <a:t>μπορεί να διαιρεθεί σε:</a:t>
            </a:r>
          </a:p>
          <a:p>
            <a:r>
              <a:rPr lang="el-GR" dirty="0" smtClean="0"/>
              <a:t>Μέχρι 10</a:t>
            </a:r>
            <a:r>
              <a:rPr lang="el-GR" baseline="30000" dirty="0" smtClean="0"/>
              <a:t>8</a:t>
            </a:r>
            <a:r>
              <a:rPr lang="el-GR" dirty="0" smtClean="0"/>
              <a:t> κομμάτια</a:t>
            </a:r>
          </a:p>
          <a:p>
            <a:r>
              <a:rPr lang="el-GR" dirty="0"/>
              <a:t>Α</a:t>
            </a:r>
            <a:r>
              <a:rPr lang="el-GR" dirty="0" smtClean="0"/>
              <a:t>ξίας 10</a:t>
            </a:r>
            <a:r>
              <a:rPr lang="el-GR" baseline="30000" dirty="0" smtClean="0"/>
              <a:t>-8</a:t>
            </a:r>
            <a:r>
              <a:rPr lang="el-GR" dirty="0" smtClean="0"/>
              <a:t> </a:t>
            </a:r>
            <a:r>
              <a:rPr lang="en-US" dirty="0" smtClean="0"/>
              <a:t>BTC </a:t>
            </a:r>
            <a:r>
              <a:rPr lang="el-GR" dirty="0" smtClean="0"/>
              <a:t>το καθένα</a:t>
            </a:r>
            <a:endParaRPr lang="el-GR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369332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Πόσο αξίζει ένα </a:t>
            </a:r>
            <a:r>
              <a:rPr lang="en-US" dirty="0" err="1" smtClean="0"/>
              <a:t>bitcoin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Όπως και το €, όσο θεωρούμε ότι αξίζει</a:t>
            </a:r>
          </a:p>
          <a:p>
            <a:r>
              <a:rPr lang="el-GR" dirty="0" smtClean="0"/>
              <a:t>Σήμερα: </a:t>
            </a:r>
            <a:r>
              <a:rPr lang="en-US" dirty="0" smtClean="0"/>
              <a:t>1 BTC = 429</a:t>
            </a:r>
            <a:r>
              <a:rPr lang="el-GR" dirty="0" smtClean="0"/>
              <a:t>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901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Πώς αποκτώ </a:t>
            </a:r>
            <a:r>
              <a:rPr lang="en-US" dirty="0" err="1" smtClean="0"/>
              <a:t>bitcoin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Κάνω </a:t>
            </a:r>
            <a:r>
              <a:rPr lang="en-US" dirty="0" smtClean="0"/>
              <a:t>mining</a:t>
            </a:r>
          </a:p>
          <a:p>
            <a:pPr lvl="1"/>
            <a:r>
              <a:rPr lang="el-GR" dirty="0" smtClean="0"/>
              <a:t>Μη πρακτικό στις μέρες μας</a:t>
            </a:r>
          </a:p>
          <a:p>
            <a:pPr lvl="1"/>
            <a:r>
              <a:rPr lang="el-GR" dirty="0" smtClean="0"/>
              <a:t>Εκτός αν θέλεις να αφιερώσεις όλη τη ζωή σου και ένα σημαντικό κεφάλαιο χρημάτων σε αυτό</a:t>
            </a:r>
          </a:p>
          <a:p>
            <a:r>
              <a:rPr lang="el-GR" dirty="0" smtClean="0"/>
              <a:t>Αγοράζω από άλλους που έχουν </a:t>
            </a:r>
            <a:r>
              <a:rPr lang="en-US" dirty="0" smtClean="0"/>
              <a:t>BTC </a:t>
            </a:r>
            <a:r>
              <a:rPr lang="el-GR" dirty="0" smtClean="0"/>
              <a:t>με € ή $</a:t>
            </a:r>
            <a:endParaRPr lang="en-US" dirty="0" smtClean="0"/>
          </a:p>
          <a:p>
            <a:pPr lvl="1"/>
            <a:r>
              <a:rPr lang="el-GR" dirty="0" smtClean="0"/>
              <a:t>Καλές τιμές, αλλά χρειάζεται προσοχή</a:t>
            </a:r>
          </a:p>
          <a:p>
            <a:r>
              <a:rPr lang="el-GR" dirty="0" smtClean="0"/>
              <a:t>Αγοράζω από ιδιωτικές τράπεζες που πουλάνε </a:t>
            </a:r>
            <a:r>
              <a:rPr lang="en-US" dirty="0" smtClean="0"/>
              <a:t>BTC</a:t>
            </a:r>
            <a:endParaRPr lang="el-GR" dirty="0" smtClean="0"/>
          </a:p>
          <a:p>
            <a:pPr lvl="1"/>
            <a:r>
              <a:rPr lang="el-GR" dirty="0" smtClean="0"/>
              <a:t>Συνήθως ασφαλέστερο</a:t>
            </a:r>
          </a:p>
          <a:p>
            <a:pPr lvl="1"/>
            <a:r>
              <a:rPr lang="el-GR" dirty="0" smtClean="0"/>
              <a:t>Κρατάνε προμήθεια</a:t>
            </a:r>
            <a:endParaRPr lang="en-US" dirty="0" smtClean="0"/>
          </a:p>
          <a:p>
            <a:r>
              <a:rPr lang="el-GR" dirty="0" smtClean="0"/>
              <a:t>Πουλάω κάποιο αντικείμενο για </a:t>
            </a:r>
            <a:r>
              <a:rPr lang="en-US" dirty="0" smtClean="0"/>
              <a:t>BTC</a:t>
            </a:r>
          </a:p>
          <a:p>
            <a:r>
              <a:rPr lang="el-GR" dirty="0" smtClean="0"/>
              <a:t>Δουλεύω για </a:t>
            </a:r>
            <a:r>
              <a:rPr lang="en-US" dirty="0" smtClean="0"/>
              <a:t>BTC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74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Τεχνικές λεπτομέρειες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Ψηφιακές υπογραφές</a:t>
            </a:r>
          </a:p>
          <a:p>
            <a:pPr lvl="1"/>
            <a:r>
              <a:rPr lang="el-GR" dirty="0" smtClean="0"/>
              <a:t>Παραλλαγή σχήματος </a:t>
            </a:r>
            <a:r>
              <a:rPr lang="en-US" dirty="0" err="1" smtClean="0"/>
              <a:t>Elgamal</a:t>
            </a:r>
            <a:r>
              <a:rPr lang="en-US" dirty="0" smtClean="0"/>
              <a:t> (DSA) </a:t>
            </a:r>
            <a:r>
              <a:rPr lang="el-GR" dirty="0" smtClean="0"/>
              <a:t>διακριτού λογαρίθμου</a:t>
            </a:r>
            <a:endParaRPr lang="en-US" dirty="0" smtClean="0"/>
          </a:p>
          <a:p>
            <a:pPr lvl="1"/>
            <a:r>
              <a:rPr lang="el-GR" dirty="0" smtClean="0"/>
              <a:t>Με χρήση ελλειπτικών καμπυλών</a:t>
            </a:r>
            <a:endParaRPr lang="en-US" dirty="0" smtClean="0"/>
          </a:p>
          <a:p>
            <a:r>
              <a:rPr lang="en-US" dirty="0" smtClean="0"/>
              <a:t>Hash function</a:t>
            </a:r>
          </a:p>
          <a:p>
            <a:pPr lvl="1"/>
            <a:r>
              <a:rPr lang="en-US" dirty="0" smtClean="0"/>
              <a:t>SHA256( SHA256( _ ) )</a:t>
            </a:r>
          </a:p>
          <a:p>
            <a:r>
              <a:rPr lang="el-GR" dirty="0" smtClean="0"/>
              <a:t>Συνάρτηση εργασίας</a:t>
            </a:r>
          </a:p>
          <a:p>
            <a:pPr lvl="1"/>
            <a:r>
              <a:rPr lang="en-US" dirty="0" smtClean="0"/>
              <a:t>SHA256( _ )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2656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Το </a:t>
            </a:r>
            <a:r>
              <a:rPr lang="en-US" dirty="0" err="1" smtClean="0"/>
              <a:t>bitcoin</a:t>
            </a:r>
            <a:r>
              <a:rPr lang="el-GR" dirty="0" smtClean="0"/>
              <a:t> σήμερα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l-GR" dirty="0" smtClean="0"/>
              <a:t>17 Φεβρουαρίου 2012</a:t>
            </a:r>
            <a:r>
              <a:rPr lang="en-US" dirty="0" smtClean="0"/>
              <a:t>:</a:t>
            </a:r>
          </a:p>
          <a:p>
            <a:r>
              <a:rPr lang="en-US" dirty="0" smtClean="0"/>
              <a:t>1</a:t>
            </a:r>
            <a:r>
              <a:rPr lang="el-GR" dirty="0" smtClean="0"/>
              <a:t>67</a:t>
            </a:r>
            <a:r>
              <a:rPr lang="en-US" dirty="0" smtClean="0"/>
              <a:t>,000 blocks</a:t>
            </a:r>
          </a:p>
          <a:p>
            <a:r>
              <a:rPr lang="en-US" dirty="0" smtClean="0"/>
              <a:t>1BTC = 3.27</a:t>
            </a:r>
            <a:r>
              <a:rPr lang="el-GR" dirty="0" smtClean="0"/>
              <a:t>€</a:t>
            </a:r>
            <a:endParaRPr lang="en-US" dirty="0"/>
          </a:p>
          <a:p>
            <a:r>
              <a:rPr lang="en-US" dirty="0" smtClean="0"/>
              <a:t>8.3</a:t>
            </a:r>
            <a:r>
              <a:rPr lang="el-GR" dirty="0" smtClean="0"/>
              <a:t>Μ</a:t>
            </a:r>
            <a:r>
              <a:rPr lang="en-US" dirty="0" smtClean="0"/>
              <a:t> BTC </a:t>
            </a:r>
            <a:r>
              <a:rPr lang="el-GR" dirty="0" smtClean="0"/>
              <a:t>σε κυκλοφορία</a:t>
            </a:r>
            <a:endParaRPr lang="en-US" dirty="0" smtClean="0"/>
          </a:p>
          <a:p>
            <a:r>
              <a:rPr lang="en-US" b="1" dirty="0" smtClean="0"/>
              <a:t>27,000,000</a:t>
            </a:r>
            <a:r>
              <a:rPr lang="el-GR" b="1" dirty="0" smtClean="0"/>
              <a:t>€ σε κυκλοφορία</a:t>
            </a:r>
            <a:endParaRPr lang="en-US" b="1" dirty="0" smtClean="0"/>
          </a:p>
          <a:p>
            <a:r>
              <a:rPr lang="el-GR" dirty="0" smtClean="0"/>
              <a:t>Συχνότητα </a:t>
            </a:r>
            <a:r>
              <a:rPr lang="en-US" dirty="0" smtClean="0"/>
              <a:t>hashing </a:t>
            </a:r>
            <a:r>
              <a:rPr lang="el-GR" dirty="0" smtClean="0"/>
              <a:t>δικτύου</a:t>
            </a:r>
            <a:r>
              <a:rPr lang="en-US" dirty="0" smtClean="0"/>
              <a:t> = 9THz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9 </a:t>
            </a:r>
            <a:r>
              <a:rPr lang="el-GR" dirty="0" smtClean="0"/>
              <a:t>Απριλίου 2013:</a:t>
            </a:r>
          </a:p>
          <a:p>
            <a:r>
              <a:rPr lang="en-US" dirty="0" smtClean="0"/>
              <a:t>1BTC = 73</a:t>
            </a:r>
            <a:r>
              <a:rPr lang="el-GR" dirty="0" smtClean="0"/>
              <a:t>€</a:t>
            </a:r>
          </a:p>
          <a:p>
            <a:pPr marL="0" indent="0">
              <a:buNone/>
            </a:pPr>
            <a:endParaRPr lang="el-GR" dirty="0" smtClean="0"/>
          </a:p>
          <a:p>
            <a:pPr marL="0" indent="0">
              <a:buNone/>
            </a:pPr>
            <a:r>
              <a:rPr lang="en-US" dirty="0" smtClean="0"/>
              <a:t>27 </a:t>
            </a:r>
            <a:r>
              <a:rPr lang="el-GR" dirty="0" smtClean="0"/>
              <a:t>Μαϊου </a:t>
            </a:r>
            <a:r>
              <a:rPr lang="el-GR" dirty="0" smtClean="0"/>
              <a:t>2014:</a:t>
            </a:r>
          </a:p>
          <a:p>
            <a:r>
              <a:rPr lang="en-US" dirty="0" smtClean="0"/>
              <a:t>302</a:t>
            </a:r>
            <a:r>
              <a:rPr lang="el-GR" dirty="0" smtClean="0"/>
              <a:t>,000 </a:t>
            </a:r>
            <a:r>
              <a:rPr lang="en-US" dirty="0" smtClean="0"/>
              <a:t>blocks</a:t>
            </a:r>
          </a:p>
          <a:p>
            <a:r>
              <a:rPr lang="en-US" dirty="0" smtClean="0"/>
              <a:t>1BTC = </a:t>
            </a:r>
            <a:r>
              <a:rPr lang="en-US" dirty="0" smtClean="0"/>
              <a:t>429</a:t>
            </a:r>
            <a:r>
              <a:rPr lang="el-GR" dirty="0" smtClean="0"/>
              <a:t>€</a:t>
            </a:r>
            <a:endParaRPr lang="el-GR" dirty="0" smtClean="0"/>
          </a:p>
          <a:p>
            <a:r>
              <a:rPr lang="en-US" dirty="0" smtClean="0"/>
              <a:t>12</a:t>
            </a:r>
            <a:r>
              <a:rPr lang="el-GR" dirty="0" smtClean="0"/>
              <a:t>.</a:t>
            </a:r>
            <a:r>
              <a:rPr lang="en-US" dirty="0" smtClean="0"/>
              <a:t>8</a:t>
            </a:r>
            <a:r>
              <a:rPr lang="el-GR" dirty="0" smtClean="0"/>
              <a:t>Μ </a:t>
            </a:r>
            <a:r>
              <a:rPr lang="en-US" dirty="0" smtClean="0"/>
              <a:t>BTC </a:t>
            </a:r>
            <a:r>
              <a:rPr lang="el-GR" dirty="0" smtClean="0"/>
              <a:t>σε κυκλοφορία</a:t>
            </a:r>
          </a:p>
          <a:p>
            <a:r>
              <a:rPr lang="el-GR" b="1" dirty="0" smtClean="0"/>
              <a:t>5,</a:t>
            </a:r>
            <a:r>
              <a:rPr lang="en-US" b="1" dirty="0"/>
              <a:t>5</a:t>
            </a:r>
            <a:r>
              <a:rPr lang="el-GR" b="1" dirty="0" smtClean="0"/>
              <a:t>00,000,000</a:t>
            </a:r>
            <a:r>
              <a:rPr lang="el-GR" b="1" dirty="0" smtClean="0"/>
              <a:t>€ σε κυκλοφορία </a:t>
            </a:r>
          </a:p>
          <a:p>
            <a:r>
              <a:rPr lang="el-GR" b="1" dirty="0" smtClean="0"/>
              <a:t>Συχνότητα </a:t>
            </a:r>
            <a:r>
              <a:rPr lang="en-US" b="1" dirty="0" smtClean="0"/>
              <a:t>hashing </a:t>
            </a:r>
            <a:r>
              <a:rPr lang="el-GR" b="1" dirty="0" smtClean="0"/>
              <a:t>δικτύου </a:t>
            </a:r>
            <a:r>
              <a:rPr lang="en-US" b="1" dirty="0" smtClean="0"/>
              <a:t>=</a:t>
            </a:r>
            <a:r>
              <a:rPr lang="el-GR" b="1" dirty="0" smtClean="0"/>
              <a:t> </a:t>
            </a:r>
            <a:r>
              <a:rPr lang="en-US" b="1" dirty="0" smtClean="0"/>
              <a:t>76,</a:t>
            </a:r>
            <a:r>
              <a:rPr lang="el-GR" b="1" dirty="0" smtClean="0"/>
              <a:t>000</a:t>
            </a:r>
            <a:r>
              <a:rPr lang="en-US" b="1" dirty="0" err="1" smtClean="0"/>
              <a:t>Thz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8570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static.tvtropes.org/pmwiki/pub/images/Casper-Friendly-Ghost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514" y="457200"/>
            <a:ext cx="327660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347663"/>
            <a:ext cx="5181600" cy="1143000"/>
          </a:xfrm>
        </p:spPr>
        <p:txBody>
          <a:bodyPr/>
          <a:lstStyle/>
          <a:p>
            <a:pPr algn="l"/>
            <a:r>
              <a:rPr lang="el-GR" dirty="0" smtClean="0"/>
              <a:t>Ιστορία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1490663"/>
            <a:ext cx="5791200" cy="4635500"/>
          </a:xfrm>
        </p:spPr>
        <p:txBody>
          <a:bodyPr>
            <a:normAutofit/>
          </a:bodyPr>
          <a:lstStyle/>
          <a:p>
            <a:r>
              <a:rPr lang="en-US" b="1" dirty="0" smtClean="0"/>
              <a:t>Wei Dai</a:t>
            </a:r>
            <a:r>
              <a:rPr lang="en-US" dirty="0" smtClean="0"/>
              <a:t>, 1998: “</a:t>
            </a:r>
            <a:r>
              <a:rPr lang="en-US" dirty="0" err="1" smtClean="0">
                <a:hlinkClick r:id="rId4"/>
              </a:rPr>
              <a:t>Bmoney</a:t>
            </a:r>
            <a:r>
              <a:rPr lang="en-US" dirty="0" smtClean="0"/>
              <a:t>” (</a:t>
            </a:r>
            <a:r>
              <a:rPr lang="en-US" dirty="0" err="1" smtClean="0"/>
              <a:t>cypherpunks</a:t>
            </a:r>
            <a:r>
              <a:rPr lang="en-US" dirty="0" smtClean="0"/>
              <a:t>)</a:t>
            </a:r>
          </a:p>
          <a:p>
            <a:r>
              <a:rPr lang="en-US" b="1" dirty="0"/>
              <a:t>Nick </a:t>
            </a:r>
            <a:r>
              <a:rPr lang="en-US" b="1" dirty="0" err="1"/>
              <a:t>Szabo</a:t>
            </a:r>
            <a:r>
              <a:rPr lang="en-US" dirty="0"/>
              <a:t>, </a:t>
            </a:r>
            <a:r>
              <a:rPr lang="en-US" dirty="0" smtClean="0"/>
              <a:t>2005: “Bit gold”</a:t>
            </a:r>
          </a:p>
          <a:p>
            <a:r>
              <a:rPr lang="en-US" b="1" dirty="0" smtClean="0"/>
              <a:t>Satoshi </a:t>
            </a:r>
            <a:r>
              <a:rPr lang="en-US" b="1" dirty="0" err="1" smtClean="0"/>
              <a:t>Nakamoto</a:t>
            </a:r>
            <a:r>
              <a:rPr lang="en-US" dirty="0" smtClean="0"/>
              <a:t>, 2008: ”</a:t>
            </a:r>
            <a:r>
              <a:rPr lang="en-US" u="sng" dirty="0" err="1" smtClean="0">
                <a:hlinkClick r:id="rId5"/>
              </a:rPr>
              <a:t>Bitcoin</a:t>
            </a:r>
            <a:r>
              <a:rPr lang="en-US" u="sng" dirty="0">
                <a:hlinkClick r:id="rId5"/>
              </a:rPr>
              <a:t>: A Peer-to-Peer Electronic Cash </a:t>
            </a:r>
            <a:r>
              <a:rPr lang="en-US" u="sng" dirty="0" smtClean="0">
                <a:hlinkClick r:id="rId5"/>
              </a:rPr>
              <a:t>System</a:t>
            </a:r>
            <a:r>
              <a:rPr lang="en-US" i="1" dirty="0" smtClean="0"/>
              <a:t>"</a:t>
            </a:r>
          </a:p>
          <a:p>
            <a:r>
              <a:rPr lang="en-US" dirty="0" smtClean="0"/>
              <a:t>2009: </a:t>
            </a:r>
            <a:r>
              <a:rPr lang="en-US" dirty="0" err="1" smtClean="0"/>
              <a:t>bitcoind</a:t>
            </a:r>
            <a:r>
              <a:rPr lang="en-US" dirty="0" smtClean="0"/>
              <a:t> </a:t>
            </a:r>
            <a:r>
              <a:rPr lang="en-US" b="1" dirty="0" smtClean="0"/>
              <a:t>open source</a:t>
            </a:r>
            <a:r>
              <a:rPr lang="en-US" dirty="0" smtClean="0"/>
              <a:t> </a:t>
            </a:r>
            <a:r>
              <a:rPr lang="el-GR" dirty="0" smtClean="0"/>
              <a:t>σε </a:t>
            </a:r>
            <a:r>
              <a:rPr lang="en-US" dirty="0" smtClean="0"/>
              <a:t>C++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74169" y="6549832"/>
            <a:ext cx="1680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Casper ©Paramount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260651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996952"/>
            <a:ext cx="8229600" cy="990600"/>
          </a:xfrm>
        </p:spPr>
        <p:txBody>
          <a:bodyPr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</a:t>
            </a:r>
            <a:r>
              <a:rPr lang="el-GR" dirty="0" smtClean="0"/>
              <a:t>στην πράξη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1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Πού αποθηκεύω </a:t>
            </a:r>
            <a:r>
              <a:rPr lang="en-US" dirty="0" err="1" smtClean="0"/>
              <a:t>bitcoins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Στον υπολογιστή σου</a:t>
            </a:r>
          </a:p>
          <a:p>
            <a:r>
              <a:rPr lang="el-GR" dirty="0" smtClean="0"/>
              <a:t>Στο </a:t>
            </a:r>
            <a:r>
              <a:rPr lang="en-US" dirty="0" smtClean="0"/>
              <a:t>laptop </a:t>
            </a:r>
            <a:r>
              <a:rPr lang="el-GR" dirty="0" smtClean="0"/>
              <a:t>σου</a:t>
            </a:r>
          </a:p>
          <a:p>
            <a:r>
              <a:rPr lang="el-GR" dirty="0" smtClean="0"/>
              <a:t>Στο κινητό σου</a:t>
            </a:r>
          </a:p>
          <a:p>
            <a:r>
              <a:rPr lang="el-GR" dirty="0" smtClean="0"/>
              <a:t>Αποθηκεύονται σε πρόγραμμα που λέγεται «πορτοφόλι»</a:t>
            </a:r>
          </a:p>
        </p:txBody>
      </p:sp>
    </p:spTree>
    <p:extLst>
      <p:ext uri="{BB962C8B-B14F-4D97-AF65-F5344CB8AC3E}">
        <p14:creationId xmlns:p14="http://schemas.microsoft.com/office/powerpoint/2010/main" val="861124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Διευθύνσεις </a:t>
            </a:r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Κάθε </a:t>
            </a:r>
            <a:r>
              <a:rPr lang="en-US" dirty="0" smtClean="0"/>
              <a:t>client </a:t>
            </a:r>
            <a:r>
              <a:rPr lang="el-GR" dirty="0" smtClean="0"/>
              <a:t>φτιάχνει ένα πορτοφόλι</a:t>
            </a:r>
          </a:p>
          <a:p>
            <a:pPr marL="0" indent="0">
              <a:buNone/>
            </a:pPr>
            <a:endParaRPr lang="el-GR" dirty="0" smtClean="0"/>
          </a:p>
          <a:p>
            <a:r>
              <a:rPr lang="el-GR" dirty="0" smtClean="0"/>
              <a:t>Το πορτοφόλι περιέχει πολλαπλές διευθύνσεις</a:t>
            </a:r>
            <a:endParaRPr lang="el-GR" dirty="0"/>
          </a:p>
          <a:p>
            <a:pPr lvl="1"/>
            <a:r>
              <a:rPr lang="el-GR" dirty="0" smtClean="0"/>
              <a:t>Οι διευθύνσεις είναι δημόσια κλειδιά</a:t>
            </a:r>
          </a:p>
          <a:p>
            <a:pPr lvl="1"/>
            <a:r>
              <a:rPr lang="el-GR" dirty="0" smtClean="0"/>
              <a:t>Μπορούν να δημοσιευθούν με ασφάλεια</a:t>
            </a:r>
          </a:p>
          <a:p>
            <a:pPr lvl="1"/>
            <a:r>
              <a:rPr lang="el-GR" dirty="0" smtClean="0"/>
              <a:t>Ξεκινούν πάντα με ’1’</a:t>
            </a:r>
          </a:p>
          <a:p>
            <a:pPr lvl="1"/>
            <a:r>
              <a:rPr lang="el-GR" dirty="0" smtClean="0"/>
              <a:t>Είναι σαν αριθμοί λογαριασμών</a:t>
            </a:r>
          </a:p>
          <a:p>
            <a:pPr lvl="1"/>
            <a:r>
              <a:rPr lang="en-US" dirty="0" smtClean="0"/>
              <a:t>174aNr4bHZPbTgsm3xudqVKqjZYNPwKK28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36825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Ιδιωτικά κλειδιά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Κάθε διεύθυνση έχει και ένα ιδιωτικό κλειδί</a:t>
            </a:r>
          </a:p>
          <a:p>
            <a:r>
              <a:rPr lang="el-GR" dirty="0" smtClean="0"/>
              <a:t>Αυτό αποθηκεύεται σε αρχείο</a:t>
            </a:r>
          </a:p>
          <a:p>
            <a:r>
              <a:rPr lang="el-GR" dirty="0" smtClean="0"/>
              <a:t>Δεν εμφανίζεται στην οθόνη</a:t>
            </a:r>
          </a:p>
          <a:p>
            <a:r>
              <a:rPr lang="el-GR" dirty="0" smtClean="0"/>
              <a:t>Οποιοσδήποτε αποκτήσει πρόσβαση στο ιδιωτικό κλειδί που αντιστοιχεί στην </a:t>
            </a:r>
            <a:r>
              <a:rPr lang="en-US" dirty="0" err="1" smtClean="0"/>
              <a:t>bitcoin</a:t>
            </a:r>
            <a:r>
              <a:rPr lang="en-US" dirty="0" smtClean="0"/>
              <a:t> </a:t>
            </a:r>
            <a:r>
              <a:rPr lang="el-GR" dirty="0" smtClean="0"/>
              <a:t>διεύθυνσή μας </a:t>
            </a:r>
            <a:r>
              <a:rPr lang="el-GR" b="1" dirty="0" smtClean="0"/>
              <a:t>έχει έλεγχο των χρημάτων μας</a:t>
            </a:r>
            <a:r>
              <a:rPr lang="el-GR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254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Όσο συνεχίζουμε...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Κατεβάστε το </a:t>
            </a:r>
            <a:r>
              <a:rPr lang="en-US" dirty="0" err="1" smtClean="0"/>
              <a:t>Bitcoin</a:t>
            </a:r>
            <a:r>
              <a:rPr lang="en-US" dirty="0" smtClean="0"/>
              <a:t> Wallet </a:t>
            </a:r>
            <a:r>
              <a:rPr lang="el-GR" dirty="0" smtClean="0"/>
              <a:t>στο </a:t>
            </a:r>
            <a:r>
              <a:rPr lang="en-US" dirty="0" smtClean="0"/>
              <a:t>Android </a:t>
            </a:r>
            <a:r>
              <a:rPr lang="el-GR" dirty="0" smtClean="0"/>
              <a:t>σας</a:t>
            </a:r>
            <a:endParaRPr lang="en-US" dirty="0" smtClean="0"/>
          </a:p>
          <a:p>
            <a:r>
              <a:rPr lang="en-US" dirty="0" smtClean="0"/>
              <a:t>Play Store</a:t>
            </a:r>
          </a:p>
          <a:p>
            <a:r>
              <a:rPr lang="en-US" dirty="0" smtClean="0"/>
              <a:t>Andreas </a:t>
            </a:r>
            <a:r>
              <a:rPr lang="en-US" dirty="0" err="1" smtClean="0"/>
              <a:t>Schildbach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16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Τύποι πορτοφολιών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Πλήρως τοπικό</a:t>
            </a:r>
          </a:p>
          <a:p>
            <a:r>
              <a:rPr lang="el-GR" dirty="0" smtClean="0"/>
              <a:t>Αποθηκεύεται μόνο στον υπολογιστή μας</a:t>
            </a:r>
          </a:p>
          <a:p>
            <a:r>
              <a:rPr lang="el-GR" dirty="0" smtClean="0"/>
              <a:t>Αρκετά ασφαλές</a:t>
            </a:r>
          </a:p>
          <a:p>
            <a:r>
              <a:rPr lang="el-GR" dirty="0" smtClean="0"/>
              <a:t>Αρκεί να διατηρούμε τον υπολογιστή μας ασφαλή</a:t>
            </a:r>
          </a:p>
          <a:p>
            <a:r>
              <a:rPr lang="el-GR" dirty="0" smtClean="0"/>
              <a:t>Σημαντικό να κρατάμε </a:t>
            </a:r>
            <a:r>
              <a:rPr lang="en-US" dirty="0" smtClean="0"/>
              <a:t>backups</a:t>
            </a:r>
          </a:p>
          <a:p>
            <a:r>
              <a:rPr lang="el-GR" dirty="0" smtClean="0"/>
              <a:t>π.χ. </a:t>
            </a:r>
            <a:r>
              <a:rPr lang="en-US" dirty="0" err="1" smtClean="0"/>
              <a:t>bitcoin-qt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882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Τύπο</a:t>
            </a:r>
            <a:r>
              <a:rPr lang="el-GR" dirty="0"/>
              <a:t>ι</a:t>
            </a:r>
            <a:r>
              <a:rPr lang="el-GR" dirty="0" smtClean="0"/>
              <a:t> πορτοφολιών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Πλήρως </a:t>
            </a:r>
            <a:r>
              <a:rPr lang="en-US" b="1" dirty="0" smtClean="0"/>
              <a:t>online</a:t>
            </a:r>
          </a:p>
          <a:p>
            <a:r>
              <a:rPr lang="el-GR" dirty="0" smtClean="0"/>
              <a:t>Αποθηκεύεται όλο σε ένα </a:t>
            </a:r>
            <a:r>
              <a:rPr lang="en-US" dirty="0" smtClean="0"/>
              <a:t>web service</a:t>
            </a:r>
          </a:p>
          <a:p>
            <a:r>
              <a:rPr lang="el-GR" dirty="0" smtClean="0"/>
              <a:t>Έχουμε πρόσβαση μέσω του </a:t>
            </a:r>
            <a:r>
              <a:rPr lang="en-US" dirty="0" smtClean="0"/>
              <a:t>website</a:t>
            </a:r>
          </a:p>
          <a:p>
            <a:r>
              <a:rPr lang="el-GR" dirty="0" smtClean="0"/>
              <a:t>Δεν χρειάζεται να τρέχουμε </a:t>
            </a:r>
            <a:r>
              <a:rPr lang="en-US" dirty="0" err="1" smtClean="0"/>
              <a:t>bitcoin</a:t>
            </a:r>
            <a:r>
              <a:rPr lang="en-US" dirty="0" smtClean="0"/>
              <a:t> </a:t>
            </a:r>
            <a:r>
              <a:rPr lang="el-GR" dirty="0" smtClean="0"/>
              <a:t>πρόγραμμα</a:t>
            </a:r>
          </a:p>
          <a:p>
            <a:r>
              <a:rPr lang="el-GR" dirty="0" smtClean="0"/>
              <a:t>Το </a:t>
            </a:r>
            <a:r>
              <a:rPr lang="en-US" dirty="0" smtClean="0"/>
              <a:t>web service </a:t>
            </a:r>
            <a:r>
              <a:rPr lang="el-GR" dirty="0" smtClean="0"/>
              <a:t>έχει πλήρη πρόσβαση στα ιδιωτικά μας κλειδιά</a:t>
            </a:r>
          </a:p>
          <a:p>
            <a:r>
              <a:rPr lang="el-GR" dirty="0" smtClean="0"/>
              <a:t>Πρόκειται ουσιαστικά για μία τράπεζα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l-GR" dirty="0" smtClean="0"/>
              <a:t>Παραδίδουμε την ιδιοκτησία των χρημάτων μας!</a:t>
            </a:r>
          </a:p>
          <a:p>
            <a:r>
              <a:rPr lang="el-GR" dirty="0" smtClean="0"/>
              <a:t>Ασφαλές αν πάθει κάτι ο υπολογιστής μας</a:t>
            </a:r>
          </a:p>
          <a:p>
            <a:r>
              <a:rPr lang="el-GR" dirty="0" smtClean="0"/>
              <a:t>π.χ. </a:t>
            </a:r>
            <a:r>
              <a:rPr lang="en-US" dirty="0" smtClean="0"/>
              <a:t>blockchain.info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123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Τύποι πορτοφολιών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Μερικώς </a:t>
            </a:r>
            <a:r>
              <a:rPr lang="en-US" b="1" dirty="0" smtClean="0"/>
              <a:t>online</a:t>
            </a:r>
          </a:p>
          <a:p>
            <a:r>
              <a:rPr lang="en-US" dirty="0" smtClean="0"/>
              <a:t>To </a:t>
            </a:r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l-GR" dirty="0" smtClean="0"/>
              <a:t>και το </a:t>
            </a:r>
            <a:r>
              <a:rPr lang="el-GR" b="1" dirty="0" smtClean="0"/>
              <a:t>κρυπτογραφημένο</a:t>
            </a:r>
            <a:r>
              <a:rPr lang="el-GR" dirty="0" smtClean="0"/>
              <a:t> ιδιωτικό κλειδί αποθηκεύονται </a:t>
            </a:r>
            <a:r>
              <a:rPr lang="en-US" dirty="0" smtClean="0"/>
              <a:t>online</a:t>
            </a:r>
          </a:p>
          <a:p>
            <a:r>
              <a:rPr lang="el-GR" dirty="0" smtClean="0"/>
              <a:t>Τρέχουμε πρόγραμμα που κατεβάζει το ιδιωτικό κλειδί και το αποκρυπτογραφεί τοπικά</a:t>
            </a:r>
          </a:p>
          <a:p>
            <a:r>
              <a:rPr lang="el-GR" dirty="0" smtClean="0"/>
              <a:t>Αν χάσουμε το πρόγραμμα, μπορούμε να το ξανακατεβάσουμε</a:t>
            </a:r>
          </a:p>
          <a:p>
            <a:r>
              <a:rPr lang="el-GR" dirty="0" smtClean="0"/>
              <a:t>Η ασφάλειά μας περιορίζεται σε έναν κωδικό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online </a:t>
            </a:r>
            <a:r>
              <a:rPr lang="el-GR" dirty="0" smtClean="0"/>
              <a:t>υπηρεσία δεν έχει πρόσβαση στο ιδιωτικό κλειδί μας</a:t>
            </a:r>
          </a:p>
          <a:p>
            <a:r>
              <a:rPr lang="el-GR" dirty="0" smtClean="0"/>
              <a:t>π.χ. </a:t>
            </a:r>
            <a:r>
              <a:rPr lang="en-US" dirty="0" smtClean="0"/>
              <a:t>electrum, </a:t>
            </a:r>
            <a:r>
              <a:rPr lang="en-US" dirty="0" err="1" smtClean="0"/>
              <a:t>multibit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62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Τύποι πορτοφολιών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Χάρτινο πορτοφόλι</a:t>
            </a:r>
          </a:p>
          <a:p>
            <a:r>
              <a:rPr lang="el-GR" dirty="0" smtClean="0"/>
              <a:t>Τυπώνω το ιδιωτικό κλειδί σε ένα χαρτί</a:t>
            </a:r>
          </a:p>
          <a:p>
            <a:r>
              <a:rPr lang="el-GR" dirty="0" smtClean="0"/>
              <a:t>Το κρατάω σε ένα χρηματοκιβώτιο</a:t>
            </a:r>
          </a:p>
          <a:p>
            <a:r>
              <a:rPr lang="el-GR" dirty="0" smtClean="0"/>
              <a:t>Το ιδιωτικό κλειδί δεν υπάρχει </a:t>
            </a:r>
            <a:r>
              <a:rPr lang="en-US" dirty="0" smtClean="0"/>
              <a:t>online </a:t>
            </a:r>
            <a:r>
              <a:rPr lang="el-GR" dirty="0" smtClean="0"/>
              <a:t>ούτε σε κάποιο σκληρό δίσκο</a:t>
            </a:r>
          </a:p>
          <a:p>
            <a:r>
              <a:rPr lang="el-GR" dirty="0" smtClean="0"/>
              <a:t>Δύσκολο να γίνει </a:t>
            </a:r>
            <a:r>
              <a:rPr lang="en-US" dirty="0" smtClean="0"/>
              <a:t>hack</a:t>
            </a:r>
          </a:p>
          <a:p>
            <a:r>
              <a:rPr lang="el-GR" dirty="0" smtClean="0"/>
              <a:t>Πιο εύκολο να κλαπεί, να χαθεί, να πάρει φωτιά...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96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Τι μπορώ να κάνω με </a:t>
            </a:r>
            <a:r>
              <a:rPr lang="en-US" dirty="0" err="1" smtClean="0"/>
              <a:t>bitcoins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Να αγοράσω/πουλήσω αντικείμενα</a:t>
            </a:r>
          </a:p>
          <a:p>
            <a:pPr lvl="1"/>
            <a:r>
              <a:rPr lang="el-GR" dirty="0" smtClean="0"/>
              <a:t>Σήμερα πολλά ψηφιακά και φυσικά αγαθά</a:t>
            </a:r>
          </a:p>
          <a:p>
            <a:pPr lvl="1"/>
            <a:r>
              <a:rPr lang="el-GR" dirty="0" smtClean="0"/>
              <a:t>π.χ. </a:t>
            </a:r>
            <a:r>
              <a:rPr lang="en-US" dirty="0" smtClean="0"/>
              <a:t>servers, domain names, hosting</a:t>
            </a:r>
          </a:p>
          <a:p>
            <a:pPr lvl="1"/>
            <a:r>
              <a:rPr lang="el-GR" dirty="0" smtClean="0"/>
              <a:t>π.χ. βιβλία, </a:t>
            </a:r>
            <a:r>
              <a:rPr lang="en-US" dirty="0" smtClean="0"/>
              <a:t>albums, </a:t>
            </a:r>
            <a:r>
              <a:rPr lang="el-GR" dirty="0" smtClean="0"/>
              <a:t>ρούχα, διακοσμητικά</a:t>
            </a:r>
          </a:p>
          <a:p>
            <a:pPr lvl="1"/>
            <a:r>
              <a:rPr lang="el-GR" dirty="0" smtClean="0"/>
              <a:t>π.χ. </a:t>
            </a:r>
            <a:r>
              <a:rPr lang="en-US" dirty="0" smtClean="0"/>
              <a:t>pizza, </a:t>
            </a:r>
            <a:r>
              <a:rPr lang="el-GR" dirty="0" smtClean="0"/>
              <a:t>φαγητό, καφέ, γλυκό</a:t>
            </a:r>
          </a:p>
          <a:p>
            <a:r>
              <a:rPr lang="el-GR" dirty="0" smtClean="0"/>
              <a:t>Να πληρώσω/πληρωθώ</a:t>
            </a:r>
          </a:p>
          <a:p>
            <a:pPr lvl="1"/>
            <a:r>
              <a:rPr lang="el-GR" dirty="0" smtClean="0"/>
              <a:t>π.χ. θα χαρώ να κάνω </a:t>
            </a:r>
            <a:r>
              <a:rPr lang="en-US" dirty="0" smtClean="0"/>
              <a:t>security review </a:t>
            </a:r>
            <a:r>
              <a:rPr lang="el-GR" dirty="0" smtClean="0"/>
              <a:t>στο </a:t>
            </a:r>
            <a:r>
              <a:rPr lang="en-US" dirty="0" smtClean="0"/>
              <a:t>site </a:t>
            </a:r>
            <a:r>
              <a:rPr lang="el-GR" dirty="0" smtClean="0"/>
              <a:t>σου για </a:t>
            </a:r>
            <a:r>
              <a:rPr lang="en-US" dirty="0" err="1" smtClean="0"/>
              <a:t>bitcoins</a:t>
            </a:r>
            <a:r>
              <a:rPr lang="en-US" dirty="0" smtClean="0"/>
              <a:t>*</a:t>
            </a:r>
          </a:p>
          <a:p>
            <a:pPr lvl="1"/>
            <a:r>
              <a:rPr lang="en-US" dirty="0" smtClean="0"/>
              <a:t>*</a:t>
            </a:r>
            <a:r>
              <a:rPr lang="el-GR" dirty="0" smtClean="0"/>
              <a:t>αλλά όχι για €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r>
              <a:rPr lang="el-GR" dirty="0" smtClean="0">
                <a:sym typeface="Wingdings" panose="05000000000000000000" pitchFamily="2" charset="2"/>
              </a:rPr>
              <a:t>Να στοιχηματίσω στην τιμή του (</a:t>
            </a:r>
            <a:r>
              <a:rPr lang="en-US" dirty="0" smtClean="0">
                <a:sym typeface="Wingdings" panose="05000000000000000000" pitchFamily="2" charset="2"/>
              </a:rPr>
              <a:t>foreign exchange)</a:t>
            </a:r>
          </a:p>
          <a:p>
            <a:pPr lvl="1"/>
            <a:r>
              <a:rPr lang="el-GR" dirty="0" smtClean="0">
                <a:sym typeface="Wingdings" panose="05000000000000000000" pitchFamily="2" charset="2"/>
              </a:rPr>
              <a:t>Κακή ιδέα, υπάρχουν πολύ πιο ικανοί άνθρωποι που «παίζουν» μ’ αυτό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l-GR" dirty="0" smtClean="0">
                <a:sym typeface="Wingdings" panose="05000000000000000000" pitchFamily="2" charset="2"/>
              </a:rPr>
              <a:t>Να τα αποταμιεύσω ελπίζοντας ότι θα έχουν μεγαλύτερη αξία στο μέλλον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867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Ποιος είναι ο </a:t>
            </a:r>
            <a:r>
              <a:rPr lang="en-US" dirty="0" smtClean="0"/>
              <a:t>Satoshi </a:t>
            </a:r>
            <a:r>
              <a:rPr lang="en-US" dirty="0" err="1" smtClean="0"/>
              <a:t>Nakamoto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Ψευδώνυμος δημιουργός του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l-GR" dirty="0" smtClean="0"/>
              <a:t>Ομάδα ή άτομο;</a:t>
            </a:r>
            <a:endParaRPr lang="en-US" dirty="0" smtClean="0"/>
          </a:p>
          <a:p>
            <a:r>
              <a:rPr lang="el-GR" dirty="0" smtClean="0"/>
              <a:t>Έγραψε το </a:t>
            </a:r>
            <a:r>
              <a:rPr lang="en-US" dirty="0" err="1" smtClean="0"/>
              <a:t>bitcoin</a:t>
            </a:r>
            <a:r>
              <a:rPr lang="en-US" dirty="0" smtClean="0"/>
              <a:t> paper</a:t>
            </a:r>
          </a:p>
          <a:p>
            <a:r>
              <a:rPr lang="el-GR" dirty="0" smtClean="0"/>
              <a:t>Έφτιαξε την πρώτη υλοποίηση του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l-GR" dirty="0" smtClean="0"/>
              <a:t>Συμμετείχε στο </a:t>
            </a:r>
            <a:r>
              <a:rPr lang="en-US" dirty="0" smtClean="0"/>
              <a:t>IRC </a:t>
            </a:r>
            <a:r>
              <a:rPr lang="el-GR" dirty="0" smtClean="0"/>
              <a:t>σε συζητήσεις σχετικές με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l-GR" dirty="0" smtClean="0"/>
              <a:t>Έγραφε στο </a:t>
            </a:r>
            <a:r>
              <a:rPr lang="en-US" dirty="0" err="1" smtClean="0"/>
              <a:t>bitcointalk</a:t>
            </a:r>
            <a:r>
              <a:rPr lang="en-US" dirty="0" smtClean="0"/>
              <a:t> forum</a:t>
            </a:r>
          </a:p>
          <a:p>
            <a:r>
              <a:rPr lang="el-GR" dirty="0" smtClean="0"/>
              <a:t>Κατεύθυνε το </a:t>
            </a:r>
            <a:r>
              <a:rPr lang="en-US" dirty="0" err="1" smtClean="0"/>
              <a:t>bitcoin</a:t>
            </a:r>
            <a:r>
              <a:rPr lang="en-US" dirty="0" smtClean="0"/>
              <a:t> </a:t>
            </a:r>
            <a:r>
              <a:rPr lang="el-GR" dirty="0" smtClean="0"/>
              <a:t>ώστε να γίνει αυτό που είναι σήμερα</a:t>
            </a:r>
          </a:p>
          <a:p>
            <a:r>
              <a:rPr lang="el-GR" dirty="0" smtClean="0"/>
              <a:t>Υποστήριζε ότι ήταν από την Ιαπωνία</a:t>
            </a:r>
          </a:p>
          <a:p>
            <a:pPr lvl="1"/>
            <a:r>
              <a:rPr lang="el-GR" dirty="0" smtClean="0"/>
              <a:t>...αλλά δεν έγραψε ποτέ λέξη Ιαπωνικών</a:t>
            </a:r>
          </a:p>
          <a:p>
            <a:r>
              <a:rPr lang="el-GR" dirty="0" smtClean="0"/>
              <a:t>Εξαφανίστηκε μυστηριωδώς ξαφνικά</a:t>
            </a:r>
          </a:p>
          <a:p>
            <a:pPr lvl="1"/>
            <a:r>
              <a:rPr lang="el-GR" dirty="0" smtClean="0"/>
              <a:t>...και δεν ξανακούσαμε από αυτόν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14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Τι ρίσκο έχει το </a:t>
            </a:r>
            <a:r>
              <a:rPr lang="en-US" dirty="0" err="1" smtClean="0"/>
              <a:t>bitcoin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Είσαι υπεύθυνος για τα χρήματά σου!</a:t>
            </a:r>
          </a:p>
          <a:p>
            <a:r>
              <a:rPr lang="el-GR" dirty="0" smtClean="0"/>
              <a:t>Αν στα κλέψουν, στα έκλεψαν - τελείωσε</a:t>
            </a:r>
          </a:p>
          <a:p>
            <a:r>
              <a:rPr lang="el-GR" dirty="0" smtClean="0"/>
              <a:t>Ενδέχεται ορισμένες κυβερνήσεις να τα καταστήσουν παράνομα</a:t>
            </a:r>
          </a:p>
          <a:p>
            <a:r>
              <a:rPr lang="el-GR" dirty="0" smtClean="0"/>
              <a:t>Η διακύμανση της τιμής σε σχέση με το € είναι τεράστια</a:t>
            </a:r>
          </a:p>
          <a:p>
            <a:r>
              <a:rPr lang="el-GR" dirty="0" smtClean="0"/>
              <a:t>Αν δεν έχεις ασφαλές μηχάνημα, μπορεί να πέσεις θύμα </a:t>
            </a:r>
            <a:r>
              <a:rPr lang="en-US" dirty="0" smtClean="0"/>
              <a:t>hacking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912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16" y="757054"/>
            <a:ext cx="9154244" cy="572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6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8520" y="0"/>
            <a:ext cx="9587185" cy="695739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552" y="332656"/>
            <a:ext cx="9875217" cy="60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5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852936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Android Wallet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97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80528" y="-99392"/>
            <a:ext cx="9649072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558" y="0"/>
            <a:ext cx="4131231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0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Ασφάλεια πορτοφολιού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Μπορώ να κάνω </a:t>
            </a:r>
            <a:r>
              <a:rPr lang="en-US" dirty="0" smtClean="0"/>
              <a:t>backup </a:t>
            </a:r>
            <a:r>
              <a:rPr lang="el-GR" dirty="0" smtClean="0"/>
              <a:t>το πορτοφόλι μου (αντίγραφο)</a:t>
            </a:r>
          </a:p>
          <a:p>
            <a:r>
              <a:rPr lang="el-GR" dirty="0" smtClean="0"/>
              <a:t>Όλα τα </a:t>
            </a:r>
            <a:r>
              <a:rPr lang="en-US" dirty="0" smtClean="0"/>
              <a:t>backups </a:t>
            </a:r>
            <a:r>
              <a:rPr lang="el-GR" dirty="0" smtClean="0"/>
              <a:t>περιέχουν τα ιδιωτικά κλειδιά</a:t>
            </a:r>
          </a:p>
          <a:p>
            <a:r>
              <a:rPr lang="el-GR" dirty="0" smtClean="0"/>
              <a:t>Οποιοδήποτε </a:t>
            </a:r>
            <a:r>
              <a:rPr lang="en-US" dirty="0" smtClean="0"/>
              <a:t>backup </a:t>
            </a:r>
            <a:r>
              <a:rPr lang="el-GR" dirty="0" smtClean="0"/>
              <a:t>μπορεί να χρησιμοποιηθεί για να ξοδέψω τα χρήματά μου</a:t>
            </a:r>
          </a:p>
          <a:p>
            <a:r>
              <a:rPr lang="el-GR" dirty="0" smtClean="0"/>
              <a:t>Προστατεύω το πορτοφόλι μου με έναν κωδικό (συμμετρική κρυπτογράφηση ιδιωτικού κλειδιού)</a:t>
            </a:r>
          </a:p>
          <a:p>
            <a:r>
              <a:rPr lang="el-GR" dirty="0" smtClean="0"/>
              <a:t>Για ασφάλεια, μπορώ να ανεβάσω το (κρυπτογραφημένο) πορτοφόλι στο </a:t>
            </a:r>
            <a:r>
              <a:rPr lang="en-US" dirty="0" err="1" smtClean="0"/>
              <a:t>DropBox</a:t>
            </a:r>
            <a:r>
              <a:rPr lang="en-US" dirty="0" smtClean="0"/>
              <a:t> / Google Drive </a:t>
            </a:r>
            <a:r>
              <a:rPr lang="el-GR" dirty="0" smtClean="0"/>
              <a:t>ή να το δώσω σε ένα φίλο μου</a:t>
            </a:r>
          </a:p>
        </p:txBody>
      </p:sp>
    </p:spTree>
    <p:extLst>
      <p:ext uri="{BB962C8B-B14F-4D97-AF65-F5344CB8AC3E}">
        <p14:creationId xmlns:p14="http://schemas.microsoft.com/office/powerpoint/2010/main" val="3460525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Πώς στέλνω </a:t>
            </a:r>
            <a:r>
              <a:rPr lang="en-US" dirty="0" err="1" smtClean="0"/>
              <a:t>bitcoins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Αντιγράφω την </a:t>
            </a:r>
            <a:r>
              <a:rPr lang="en-US" dirty="0" smtClean="0"/>
              <a:t>public</a:t>
            </a:r>
            <a:r>
              <a:rPr lang="el-GR" dirty="0" smtClean="0"/>
              <a:t> </a:t>
            </a:r>
            <a:r>
              <a:rPr lang="en-US" dirty="0" err="1" smtClean="0"/>
              <a:t>bitcoin</a:t>
            </a:r>
            <a:r>
              <a:rPr lang="en-US" dirty="0" smtClean="0"/>
              <a:t> </a:t>
            </a:r>
            <a:r>
              <a:rPr lang="el-GR" dirty="0" smtClean="0"/>
              <a:t>διεύθυνση</a:t>
            </a:r>
            <a:endParaRPr lang="en-US" dirty="0" smtClean="0"/>
          </a:p>
          <a:p>
            <a:r>
              <a:rPr lang="el-GR" dirty="0" smtClean="0"/>
              <a:t>Ή απλώς σκανάρω ένα </a:t>
            </a:r>
            <a:r>
              <a:rPr lang="en-US" dirty="0" smtClean="0"/>
              <a:t>QR code </a:t>
            </a:r>
            <a:r>
              <a:rPr lang="el-GR" dirty="0" smtClean="0"/>
              <a:t>με το κινητό μου</a:t>
            </a:r>
            <a:endParaRPr lang="en-US" dirty="0" smtClean="0"/>
          </a:p>
          <a:p>
            <a:r>
              <a:rPr lang="el-GR" dirty="0" smtClean="0"/>
              <a:t>Γράφω στη συσκευή μου το ποσό που θέλω να στείλω</a:t>
            </a:r>
          </a:p>
          <a:p>
            <a:r>
              <a:rPr lang="el-GR" dirty="0" smtClean="0"/>
              <a:t>Αυτό ήταν! Το ποσό φτάνει μέσα σε δευτερόλεπτα!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813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62200"/>
            <a:ext cx="8229600" cy="2100064"/>
          </a:xfrm>
        </p:spPr>
        <p:txBody>
          <a:bodyPr>
            <a:normAutofit/>
          </a:bodyPr>
          <a:lstStyle/>
          <a:p>
            <a:pPr algn="ctr"/>
            <a:r>
              <a:rPr lang="el-GR" dirty="0" smtClean="0"/>
              <a:t>Αγορά με </a:t>
            </a:r>
            <a:r>
              <a:rPr lang="en-US" dirty="0" err="1" smtClean="0"/>
              <a:t>Bitcoin</a:t>
            </a:r>
            <a:r>
              <a:rPr lang="en-US" dirty="0" smtClean="0"/>
              <a:t> </a:t>
            </a:r>
            <a:r>
              <a:rPr lang="en-US" dirty="0" smtClean="0"/>
              <a:t>Demo</a:t>
            </a:r>
            <a:br>
              <a:rPr lang="en-US" dirty="0" smtClean="0"/>
            </a:br>
            <a:r>
              <a:rPr lang="en-US" dirty="0" smtClean="0"/>
              <a:t>(stickers)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1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62200"/>
            <a:ext cx="8229600" cy="2100064"/>
          </a:xfrm>
        </p:spPr>
        <p:txBody>
          <a:bodyPr>
            <a:normAutofit/>
          </a:bodyPr>
          <a:lstStyle/>
          <a:p>
            <a:pPr algn="ctr"/>
            <a:r>
              <a:rPr lang="el-GR" dirty="0" smtClean="0"/>
              <a:t>Αγορά με </a:t>
            </a:r>
            <a:r>
              <a:rPr lang="en-US" dirty="0" err="1" smtClean="0"/>
              <a:t>Bitcoin</a:t>
            </a:r>
            <a:r>
              <a:rPr lang="en-US" dirty="0" smtClean="0"/>
              <a:t> </a:t>
            </a:r>
            <a:r>
              <a:rPr lang="en-US" dirty="0" smtClean="0"/>
              <a:t>Demo</a:t>
            </a:r>
            <a:br>
              <a:rPr lang="en-US" dirty="0" smtClean="0"/>
            </a:br>
            <a:r>
              <a:rPr lang="en-US" dirty="0" smtClean="0"/>
              <a:t>(domain name)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Εναλλακτικά κρυπτονομίσματα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Litecoin</a:t>
            </a:r>
            <a:endParaRPr lang="en-US" dirty="0" smtClean="0"/>
          </a:p>
          <a:p>
            <a:pPr lvl="1"/>
            <a:r>
              <a:rPr lang="en-US" dirty="0" err="1" smtClean="0"/>
              <a:t>Scrypt</a:t>
            </a:r>
            <a:r>
              <a:rPr lang="en-US" dirty="0" smtClean="0"/>
              <a:t> </a:t>
            </a:r>
            <a:r>
              <a:rPr lang="el-GR" dirty="0" smtClean="0"/>
              <a:t>αντί για </a:t>
            </a:r>
            <a:r>
              <a:rPr lang="en-US" dirty="0" smtClean="0"/>
              <a:t>SHA</a:t>
            </a:r>
          </a:p>
          <a:p>
            <a:r>
              <a:rPr lang="en-US" dirty="0" err="1" smtClean="0"/>
              <a:t>Dogecoin</a:t>
            </a:r>
            <a:endParaRPr lang="en-US" dirty="0" smtClean="0"/>
          </a:p>
          <a:p>
            <a:r>
              <a:rPr lang="en-US" dirty="0" err="1" smtClean="0"/>
              <a:t>Namecoin</a:t>
            </a:r>
            <a:endParaRPr lang="en-US" dirty="0" smtClean="0"/>
          </a:p>
          <a:p>
            <a:pPr lvl="1"/>
            <a:r>
              <a:rPr lang="en-US" dirty="0" smtClean="0"/>
              <a:t>Decentralized DNS</a:t>
            </a:r>
          </a:p>
          <a:p>
            <a:r>
              <a:rPr lang="en-US" dirty="0" smtClean="0"/>
              <a:t>Twister</a:t>
            </a:r>
          </a:p>
          <a:p>
            <a:pPr lvl="1"/>
            <a:r>
              <a:rPr lang="en-US" dirty="0" smtClean="0"/>
              <a:t>Decentralized Twitter</a:t>
            </a:r>
          </a:p>
          <a:p>
            <a:r>
              <a:rPr lang="en-US" dirty="0" err="1" smtClean="0"/>
              <a:t>Bitmessage</a:t>
            </a:r>
            <a:endParaRPr lang="en-US" dirty="0" smtClean="0"/>
          </a:p>
          <a:p>
            <a:pPr lvl="1"/>
            <a:r>
              <a:rPr lang="en-US" dirty="0" smtClean="0"/>
              <a:t>Decentralized SMS</a:t>
            </a:r>
          </a:p>
          <a:p>
            <a:r>
              <a:rPr lang="en-US" dirty="0" err="1" smtClean="0"/>
              <a:t>Zerocoin</a:t>
            </a:r>
            <a:endParaRPr lang="en-US" dirty="0" smtClean="0"/>
          </a:p>
          <a:p>
            <a:pPr lvl="1"/>
            <a:r>
              <a:rPr lang="el-GR" dirty="0" smtClean="0"/>
              <a:t>Για ανωνυμία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00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Ποιος είναι ο </a:t>
            </a:r>
            <a:r>
              <a:rPr lang="en-US" dirty="0" smtClean="0"/>
              <a:t>Satoshi </a:t>
            </a:r>
            <a:r>
              <a:rPr lang="el-GR" dirty="0" smtClean="0"/>
              <a:t>ρε γαμώτο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Ψευδώνυμος δημιουργός του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l-GR" dirty="0" smtClean="0"/>
              <a:t>Ομάδα ή άτομο;</a:t>
            </a:r>
            <a:endParaRPr lang="en-US" dirty="0" smtClean="0"/>
          </a:p>
          <a:p>
            <a:r>
              <a:rPr lang="el-GR" dirty="0" smtClean="0"/>
              <a:t>Έγραψε το </a:t>
            </a:r>
            <a:r>
              <a:rPr lang="en-US" dirty="0" err="1" smtClean="0"/>
              <a:t>bitcoin</a:t>
            </a:r>
            <a:r>
              <a:rPr lang="en-US" dirty="0" smtClean="0"/>
              <a:t> paper</a:t>
            </a:r>
          </a:p>
          <a:p>
            <a:r>
              <a:rPr lang="el-GR" dirty="0" smtClean="0"/>
              <a:t>Έφτιαξε την πρώτη υλοποίηση του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l-GR" dirty="0" smtClean="0"/>
              <a:t>Συμμετείχε στο </a:t>
            </a:r>
            <a:r>
              <a:rPr lang="en-US" dirty="0" smtClean="0"/>
              <a:t>IRC </a:t>
            </a:r>
            <a:r>
              <a:rPr lang="el-GR" dirty="0" smtClean="0"/>
              <a:t>σε συζητήσεις σχετικές με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l-GR" dirty="0" smtClean="0"/>
              <a:t>Έγραφε στο </a:t>
            </a:r>
            <a:r>
              <a:rPr lang="en-US" dirty="0" err="1" smtClean="0"/>
              <a:t>bitcointalk</a:t>
            </a:r>
            <a:r>
              <a:rPr lang="en-US" dirty="0" smtClean="0"/>
              <a:t> forum</a:t>
            </a:r>
          </a:p>
          <a:p>
            <a:r>
              <a:rPr lang="el-GR" dirty="0" smtClean="0"/>
              <a:t>Κατεύθυνε το </a:t>
            </a:r>
            <a:r>
              <a:rPr lang="en-US" dirty="0" err="1" smtClean="0"/>
              <a:t>bitcoin</a:t>
            </a:r>
            <a:r>
              <a:rPr lang="en-US" dirty="0" smtClean="0"/>
              <a:t> </a:t>
            </a:r>
            <a:r>
              <a:rPr lang="el-GR" dirty="0" smtClean="0"/>
              <a:t>ώστε να γίνει αυτό που είναι σήμερα</a:t>
            </a:r>
          </a:p>
          <a:p>
            <a:r>
              <a:rPr lang="el-GR" dirty="0" smtClean="0"/>
              <a:t>Υποστήριζε ότι ήταν από την Ιαπωνία</a:t>
            </a:r>
          </a:p>
          <a:p>
            <a:pPr lvl="1"/>
            <a:r>
              <a:rPr lang="el-GR" dirty="0" smtClean="0"/>
              <a:t>...αλλά δεν έγραψε ποτέ λέξη Ιαπωνικών</a:t>
            </a:r>
          </a:p>
          <a:p>
            <a:r>
              <a:rPr lang="el-GR" dirty="0" smtClean="0"/>
              <a:t>Εξαφανίστηκε μυστηριωδώς ξαφνικά</a:t>
            </a:r>
          </a:p>
          <a:p>
            <a:pPr lvl="1"/>
            <a:r>
              <a:rPr lang="el-GR" dirty="0" smtClean="0"/>
              <a:t>...και δεν ξανακούσαμε από αυτόν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96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14362"/>
            <a:ext cx="9027959" cy="555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1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Namecoin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Δεν χρησιμοποιείται ως νόμισμα με σημαντική αξία</a:t>
            </a:r>
          </a:p>
          <a:p>
            <a:r>
              <a:rPr lang="el-GR" dirty="0" smtClean="0"/>
              <a:t>Κάθε νόμισμα αντιστοιχεί σε ένα </a:t>
            </a:r>
            <a:r>
              <a:rPr lang="en-US" dirty="0" smtClean="0"/>
              <a:t>domain name</a:t>
            </a:r>
          </a:p>
          <a:p>
            <a:r>
              <a:rPr lang="el-GR" dirty="0" smtClean="0"/>
              <a:t>π.χ. </a:t>
            </a:r>
            <a:r>
              <a:rPr lang="en-US" dirty="0" err="1" smtClean="0"/>
              <a:t>dionyziz.bit</a:t>
            </a:r>
            <a:endParaRPr lang="en-US" dirty="0" smtClean="0"/>
          </a:p>
          <a:p>
            <a:r>
              <a:rPr lang="el-GR" dirty="0" smtClean="0"/>
              <a:t>Τα νομίσματα μπορούν να ανταλλαχθούν</a:t>
            </a:r>
          </a:p>
          <a:p>
            <a:r>
              <a:rPr lang="el-GR" dirty="0" smtClean="0"/>
              <a:t>Ο ιδιοκτήτης ενός νομίσματος μπορεί να το αντιστοιχίσει σε κάποια </a:t>
            </a:r>
            <a:r>
              <a:rPr lang="en-US" dirty="0" smtClean="0"/>
              <a:t>IP </a:t>
            </a:r>
            <a:r>
              <a:rPr lang="el-GR" dirty="0" smtClean="0"/>
              <a:t>ή να αλλάξει την αντιστοιχία</a:t>
            </a:r>
          </a:p>
          <a:p>
            <a:r>
              <a:rPr lang="el-GR" dirty="0" smtClean="0"/>
              <a:t>Η ιδιοκτησία επιβεβαιώνεται με ψηφιακή υπογραφή</a:t>
            </a:r>
            <a:endParaRPr lang="en-US" dirty="0" smtClean="0"/>
          </a:p>
          <a:p>
            <a:r>
              <a:rPr lang="el-GR" dirty="0" smtClean="0"/>
              <a:t>Διορθώνει όλα τα προβλήματα ιεραρχίας του </a:t>
            </a:r>
            <a:r>
              <a:rPr lang="en-US" dirty="0" smtClean="0"/>
              <a:t>DNS/PKI</a:t>
            </a:r>
          </a:p>
          <a:p>
            <a:r>
              <a:rPr lang="el-GR" dirty="0" smtClean="0"/>
              <a:t>π.χ. </a:t>
            </a:r>
            <a:r>
              <a:rPr lang="en-US" dirty="0" err="1" smtClean="0"/>
              <a:t>diginotar</a:t>
            </a:r>
            <a:r>
              <a:rPr lang="en-US" dirty="0" smtClean="0"/>
              <a:t>, </a:t>
            </a:r>
            <a:r>
              <a:rPr lang="en-US" dirty="0" err="1" smtClean="0"/>
              <a:t>thepiratebay</a:t>
            </a:r>
            <a:endParaRPr lang="en-US" dirty="0" smtClean="0"/>
          </a:p>
          <a:p>
            <a:r>
              <a:rPr lang="el-GR" dirty="0" smtClean="0"/>
              <a:t>Απαιτεί ειδικούς </a:t>
            </a:r>
            <a:r>
              <a:rPr lang="en-US" dirty="0" smtClean="0"/>
              <a:t>DNS servers</a:t>
            </a:r>
          </a:p>
        </p:txBody>
      </p:sp>
    </p:spTree>
    <p:extLst>
      <p:ext uri="{BB962C8B-B14F-4D97-AF65-F5344CB8AC3E}">
        <p14:creationId xmlns:p14="http://schemas.microsoft.com/office/powerpoint/2010/main" val="4231701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95600"/>
            <a:ext cx="8229600" cy="990600"/>
          </a:xfrm>
        </p:spPr>
        <p:txBody>
          <a:bodyPr/>
          <a:lstStyle/>
          <a:p>
            <a:pPr algn="ctr"/>
            <a:r>
              <a:rPr lang="en-US" dirty="0" err="1" smtClean="0"/>
              <a:t>Namecoin</a:t>
            </a:r>
            <a:r>
              <a:rPr lang="en-US" dirty="0" smtClean="0"/>
              <a:t>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357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Decentralized Twitter</a:t>
            </a:r>
          </a:p>
          <a:p>
            <a:r>
              <a:rPr lang="el-GR" dirty="0" smtClean="0"/>
              <a:t>Αποφεύγει τον κεντρικό έλεγχο από μία εταιρεία</a:t>
            </a:r>
          </a:p>
          <a:p>
            <a:r>
              <a:rPr lang="el-GR" dirty="0" smtClean="0"/>
              <a:t>Κανείς δεν μπορεί να «διαγράψει» </a:t>
            </a:r>
            <a:r>
              <a:rPr lang="en-US" dirty="0" smtClean="0"/>
              <a:t>tweets</a:t>
            </a:r>
          </a:p>
          <a:p>
            <a:r>
              <a:rPr lang="el-GR" dirty="0" smtClean="0"/>
              <a:t>Ακόμη και με δικαστική παρέμβαση</a:t>
            </a:r>
          </a:p>
          <a:p>
            <a:r>
              <a:rPr lang="el-GR" dirty="0" smtClean="0"/>
              <a:t>Η κατοχή ονομάτων π.χ. </a:t>
            </a:r>
            <a:r>
              <a:rPr lang="en-US" dirty="0" smtClean="0"/>
              <a:t>@</a:t>
            </a:r>
            <a:r>
              <a:rPr lang="en-US" dirty="0" err="1" smtClean="0"/>
              <a:t>dionyziz</a:t>
            </a:r>
            <a:r>
              <a:rPr lang="en-US" dirty="0" smtClean="0"/>
              <a:t> </a:t>
            </a:r>
            <a:r>
              <a:rPr lang="el-GR" dirty="0" smtClean="0"/>
              <a:t>παρέχεται μέσω ενός μηχανισμού σαν το </a:t>
            </a:r>
            <a:r>
              <a:rPr lang="en-US" dirty="0" err="1" smtClean="0"/>
              <a:t>namecoin</a:t>
            </a:r>
            <a:endParaRPr lang="en-US" dirty="0" smtClean="0"/>
          </a:p>
          <a:p>
            <a:r>
              <a:rPr lang="el-GR" dirty="0" smtClean="0"/>
              <a:t>Τα </a:t>
            </a:r>
            <a:r>
              <a:rPr lang="en-US" dirty="0" smtClean="0"/>
              <a:t>tweets </a:t>
            </a:r>
            <a:r>
              <a:rPr lang="el-GR" dirty="0" smtClean="0"/>
              <a:t>διαδίδονται </a:t>
            </a:r>
            <a:r>
              <a:rPr lang="en-US" dirty="0" smtClean="0"/>
              <a:t>peer-to-peer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922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Ethereum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</a:t>
            </a:r>
            <a:r>
              <a:rPr lang="en-US" dirty="0" err="1" smtClean="0"/>
              <a:t>ethereum</a:t>
            </a:r>
            <a:r>
              <a:rPr lang="en-US" dirty="0" smtClean="0"/>
              <a:t> </a:t>
            </a:r>
            <a:r>
              <a:rPr lang="el-GR" dirty="0" smtClean="0"/>
              <a:t>είναι ένα ακόμη εναλλακτικό κρυπτονόμισμα</a:t>
            </a:r>
          </a:p>
          <a:p>
            <a:r>
              <a:rPr lang="el-GR" dirty="0" smtClean="0"/>
              <a:t>Χρησιμοποιεί την ίδια ιδέα με το </a:t>
            </a:r>
            <a:r>
              <a:rPr lang="en-US" dirty="0" err="1" smtClean="0"/>
              <a:t>bitcoin</a:t>
            </a:r>
            <a:r>
              <a:rPr lang="en-US" dirty="0" smtClean="0"/>
              <a:t>, </a:t>
            </a:r>
            <a:r>
              <a:rPr lang="el-GR" dirty="0" smtClean="0"/>
              <a:t>αλλά επιτρέπει να κωδικοποιήσουμε περίπλοκα συμβόλαια αστικού δικαίου</a:t>
            </a:r>
          </a:p>
          <a:p>
            <a:r>
              <a:rPr lang="el-GR" dirty="0" smtClean="0"/>
              <a:t>Στο μέλλον ενδεχομένως να αντικαταστήσει το μεγαλύτερο μέρος του αστικού δικαίου</a:t>
            </a:r>
          </a:p>
          <a:p>
            <a:r>
              <a:rPr lang="el-GR" dirty="0" smtClean="0"/>
              <a:t>Δεν θα υπάρχουν δικαστήρια, δικηγόροι, δικαστές για οικονομικές υποθέσεις</a:t>
            </a:r>
          </a:p>
          <a:p>
            <a:r>
              <a:rPr lang="el-GR" dirty="0" smtClean="0"/>
              <a:t>Τα συμβόλαια θα είναι δεσμευτικά από πλευράς τεχνολογίας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955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Ethereum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Κάθε χρήστης μπορεί να ορίσει συμβόλαιο</a:t>
            </a:r>
          </a:p>
          <a:p>
            <a:r>
              <a:rPr lang="el-GR" dirty="0" smtClean="0"/>
              <a:t>Το συμβόλαιο γράφεται σε κώδικα</a:t>
            </a:r>
          </a:p>
          <a:p>
            <a:r>
              <a:rPr lang="el-GR" dirty="0" smtClean="0"/>
              <a:t>Ο κώδικας «τρέχει» σε ένα </a:t>
            </a:r>
            <a:r>
              <a:rPr lang="en-US" dirty="0" smtClean="0"/>
              <a:t>peer-to-peer </a:t>
            </a:r>
            <a:r>
              <a:rPr lang="el-GR" dirty="0" smtClean="0"/>
              <a:t>δίκτυο παρόμοιο με το</a:t>
            </a:r>
            <a:r>
              <a:rPr lang="en-US" dirty="0" smtClean="0"/>
              <a:t>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n-US" dirty="0" err="1" smtClean="0"/>
              <a:t>Ethereum</a:t>
            </a:r>
            <a:r>
              <a:rPr lang="en-US" dirty="0" smtClean="0"/>
              <a:t> </a:t>
            </a:r>
            <a:r>
              <a:rPr lang="en-US" dirty="0" err="1" smtClean="0"/>
              <a:t>blockchain</a:t>
            </a:r>
            <a:endParaRPr lang="en-US" dirty="0" smtClean="0"/>
          </a:p>
          <a:p>
            <a:r>
              <a:rPr lang="el-GR" dirty="0" smtClean="0"/>
              <a:t>Ο κώδικας κάνει </a:t>
            </a:r>
            <a:r>
              <a:rPr lang="en-US" dirty="0" smtClean="0"/>
              <a:t>enforce </a:t>
            </a:r>
            <a:r>
              <a:rPr lang="el-GR" dirty="0" smtClean="0"/>
              <a:t>αυτά που λέει το συμβόλαιο</a:t>
            </a:r>
          </a:p>
          <a:p>
            <a:r>
              <a:rPr lang="el-GR" dirty="0" smtClean="0"/>
              <a:t>Αποκεντρωμένα υπάρχει εγγύηση ότι θα γίνουν αυτά που γράφει</a:t>
            </a:r>
          </a:p>
          <a:p>
            <a:r>
              <a:rPr lang="el-GR" dirty="0" smtClean="0"/>
              <a:t>Δεν υπάρχουν ασάφειες ή διαφορετικές ερμηνείες του κώδικα ή μικρά γράμματα - ο κώδικας είναι κώδικας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421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Ethereum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b="1" dirty="0" smtClean="0"/>
              <a:t>Παράδειγμα συμβολαίου:</a:t>
            </a:r>
          </a:p>
          <a:p>
            <a:r>
              <a:rPr lang="el-GR" dirty="0" smtClean="0"/>
              <a:t>Οικονομική πλευρά ενός γάμου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και ο </a:t>
            </a:r>
            <a:r>
              <a:rPr lang="en-US" dirty="0" smtClean="0"/>
              <a:t>Bob </a:t>
            </a:r>
            <a:r>
              <a:rPr lang="el-GR" dirty="0" smtClean="0"/>
              <a:t>συμφωνούν ότι θα παντρευτούν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Oscar </a:t>
            </a:r>
            <a:r>
              <a:rPr lang="el-GR" dirty="0" smtClean="0"/>
              <a:t>είναι κουμπάρος</a:t>
            </a:r>
          </a:p>
          <a:p>
            <a:r>
              <a:rPr lang="el-GR" dirty="0" smtClean="0"/>
              <a:t>Συμφωνούν ότι ο καθένας έχει προίκα 100€</a:t>
            </a:r>
          </a:p>
          <a:p>
            <a:r>
              <a:rPr lang="el-GR" dirty="0" smtClean="0"/>
              <a:t>100€ + 100€ = 200€ μπαίνουν σε κοινό λογαριασμό</a:t>
            </a:r>
          </a:p>
          <a:p>
            <a:r>
              <a:rPr lang="el-GR" dirty="0" smtClean="0"/>
              <a:t>Μέσω </a:t>
            </a:r>
            <a:r>
              <a:rPr lang="en-US" dirty="0" err="1" smtClean="0"/>
              <a:t>ethereum</a:t>
            </a:r>
            <a:r>
              <a:rPr lang="en-US" dirty="0" smtClean="0"/>
              <a:t> </a:t>
            </a:r>
            <a:r>
              <a:rPr lang="el-GR" dirty="0" smtClean="0"/>
              <a:t>δηλώνουν πώς τα χρήματα μπορούν να ξοδευτούν</a:t>
            </a:r>
          </a:p>
        </p:txBody>
      </p:sp>
    </p:spTree>
    <p:extLst>
      <p:ext uri="{BB962C8B-B14F-4D97-AF65-F5344CB8AC3E}">
        <p14:creationId xmlns:p14="http://schemas.microsoft.com/office/powerpoint/2010/main" val="365815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Ethereum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Παράδειγμα κανόνων συμβολαίου γάμου</a:t>
            </a:r>
            <a:endParaRPr lang="en-US" b="1" dirty="0" smtClean="0"/>
          </a:p>
          <a:p>
            <a:r>
              <a:rPr lang="el-GR" dirty="0" smtClean="0"/>
              <a:t>Κάθε ένας από τους </a:t>
            </a:r>
            <a:r>
              <a:rPr lang="en-US" dirty="0" smtClean="0"/>
              <a:t>Alice </a:t>
            </a:r>
            <a:r>
              <a:rPr lang="el-GR" dirty="0" smtClean="0"/>
              <a:t>και </a:t>
            </a:r>
            <a:r>
              <a:rPr lang="en-US" dirty="0" smtClean="0"/>
              <a:t>Bob </a:t>
            </a:r>
            <a:r>
              <a:rPr lang="el-GR" dirty="0" smtClean="0"/>
              <a:t>μπορούν να ξοδέψουν ανεξάρτητα μέχρι 1€ το μήνα</a:t>
            </a:r>
          </a:p>
          <a:p>
            <a:r>
              <a:rPr lang="el-GR" dirty="0" smtClean="0"/>
              <a:t>Για να ξοδευτούν περισσότερα χρειάζεται συγκατάθεση και των δύο</a:t>
            </a:r>
          </a:p>
          <a:p>
            <a:r>
              <a:rPr lang="el-GR" dirty="0" smtClean="0"/>
              <a:t>Μπορεί να γίνει διαζύγιο αν συμφωνήσουν 2 από τους </a:t>
            </a:r>
            <a:r>
              <a:rPr lang="en-US" dirty="0" smtClean="0"/>
              <a:t>Alice, Bob, Oscar</a:t>
            </a:r>
          </a:p>
          <a:p>
            <a:r>
              <a:rPr lang="el-GR" dirty="0" smtClean="0"/>
              <a:t>Σε περίπτωση διαζυγίου, τα χρήματα μοιράζονται 50/50 ανάμεσα στους λογαριασμούς </a:t>
            </a:r>
            <a:r>
              <a:rPr lang="en-US" dirty="0" smtClean="0"/>
              <a:t>Alice, Bob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Oscar </a:t>
            </a:r>
            <a:r>
              <a:rPr lang="el-GR" dirty="0" smtClean="0"/>
              <a:t>πληρώνεται εφάπαξ 1€ αρχικά και 1€ σε περίπτωση διαζυγίου από τον κοινό λογαριασμό για τις υπηρεσίες του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70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Ethereum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Σε περίπτωση διαζυγίου, δεν χρειάζεται δικαστήριο</a:t>
            </a:r>
          </a:p>
          <a:p>
            <a:r>
              <a:rPr lang="el-GR" dirty="0" smtClean="0"/>
              <a:t>Είναι προσυμφωνημένο, με κώδικα, τι θα γίνει σε κάθε περίπτωση</a:t>
            </a:r>
          </a:p>
          <a:p>
            <a:r>
              <a:rPr lang="el-GR" dirty="0" smtClean="0"/>
              <a:t>Το να γίνει δεν επαφύεται στην καλή θέληση των συμμετεχόντων - επιβάλλεται από τον κώδικα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301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Επίλογος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 </a:t>
            </a:r>
            <a:r>
              <a:rPr lang="en-US" dirty="0" err="1" smtClean="0"/>
              <a:t>bitcoin</a:t>
            </a:r>
            <a:r>
              <a:rPr lang="en-US" dirty="0" smtClean="0"/>
              <a:t> </a:t>
            </a:r>
            <a:r>
              <a:rPr lang="el-GR" dirty="0" smtClean="0"/>
              <a:t>μπορεί να επικρατήσει ή και να μην επικρατήσει</a:t>
            </a:r>
          </a:p>
          <a:p>
            <a:r>
              <a:rPr lang="el-GR" dirty="0" smtClean="0"/>
              <a:t>Η τεχνολογία του είναι σημαντική</a:t>
            </a:r>
          </a:p>
          <a:p>
            <a:r>
              <a:rPr lang="el-GR" dirty="0" smtClean="0"/>
              <a:t>Θα αλλάξει τον κόσμο που δουλεύει το </a:t>
            </a:r>
            <a:r>
              <a:rPr lang="en-US" dirty="0" smtClean="0"/>
              <a:t>Internet</a:t>
            </a:r>
            <a:endParaRPr lang="el-GR" dirty="0" smtClean="0"/>
          </a:p>
          <a:p>
            <a:pPr lvl="1"/>
            <a:r>
              <a:rPr lang="en-US" dirty="0" smtClean="0"/>
              <a:t>DNS (</a:t>
            </a:r>
            <a:r>
              <a:rPr lang="en-US" dirty="0" err="1" smtClean="0"/>
              <a:t>namecoin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ocial networks (twister)</a:t>
            </a:r>
          </a:p>
          <a:p>
            <a:pPr lvl="1"/>
            <a:r>
              <a:rPr lang="en-US" dirty="0" smtClean="0"/>
              <a:t>Micropayments (</a:t>
            </a:r>
            <a:r>
              <a:rPr lang="en-US" dirty="0" err="1" smtClean="0"/>
              <a:t>bitcoin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Chatting </a:t>
            </a:r>
            <a:r>
              <a:rPr lang="el-GR" dirty="0" smtClean="0"/>
              <a:t>με </a:t>
            </a:r>
            <a:r>
              <a:rPr lang="en-US" dirty="0" smtClean="0"/>
              <a:t>privacy (</a:t>
            </a:r>
            <a:r>
              <a:rPr lang="en-US" dirty="0" err="1" smtClean="0"/>
              <a:t>bitmessage</a:t>
            </a:r>
            <a:r>
              <a:rPr lang="en-US" dirty="0" smtClean="0"/>
              <a:t>)</a:t>
            </a:r>
          </a:p>
          <a:p>
            <a:r>
              <a:rPr lang="el-GR" dirty="0" smtClean="0"/>
              <a:t>Ενδεχομένως να αλλάξει:</a:t>
            </a:r>
          </a:p>
          <a:p>
            <a:pPr lvl="1"/>
            <a:r>
              <a:rPr lang="el-GR" dirty="0" smtClean="0"/>
              <a:t>Την παγκόσμια</a:t>
            </a:r>
            <a:r>
              <a:rPr lang="en-US" dirty="0" smtClean="0"/>
              <a:t> </a:t>
            </a:r>
            <a:r>
              <a:rPr lang="el-GR" dirty="0" smtClean="0"/>
              <a:t>οικονομία</a:t>
            </a:r>
            <a:r>
              <a:rPr lang="en-US" dirty="0" smtClean="0"/>
              <a:t> (</a:t>
            </a:r>
            <a:r>
              <a:rPr lang="en-US" dirty="0" err="1" smtClean="0"/>
              <a:t>bitcoin</a:t>
            </a:r>
            <a:r>
              <a:rPr lang="en-US" dirty="0" smtClean="0"/>
              <a:t>)</a:t>
            </a:r>
            <a:endParaRPr lang="el-GR" dirty="0" smtClean="0"/>
          </a:p>
          <a:p>
            <a:pPr lvl="1"/>
            <a:r>
              <a:rPr lang="el-GR" dirty="0" smtClean="0"/>
              <a:t>Τον τρόπο που αντιμετωπίζουμε τους νόμους</a:t>
            </a:r>
            <a:r>
              <a:rPr lang="en-US" dirty="0" smtClean="0"/>
              <a:t> (</a:t>
            </a:r>
            <a:r>
              <a:rPr lang="en-US" dirty="0" err="1" smtClean="0"/>
              <a:t>ethereum</a:t>
            </a:r>
            <a:r>
              <a:rPr lang="en-US" dirty="0" smtClean="0"/>
              <a:t>)</a:t>
            </a:r>
            <a:endParaRPr lang="el-GR" dirty="0" smtClean="0"/>
          </a:p>
          <a:p>
            <a:pPr lvl="1"/>
            <a:r>
              <a:rPr lang="el-GR" dirty="0" smtClean="0"/>
              <a:t>Την ελευθερία του λόγου και του τύπου</a:t>
            </a:r>
            <a:r>
              <a:rPr lang="en-US" dirty="0" smtClean="0"/>
              <a:t> (twister)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2579302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Ποιος είναι ο </a:t>
            </a:r>
            <a:r>
              <a:rPr lang="en-US" dirty="0"/>
              <a:t>Satoshi </a:t>
            </a:r>
            <a:r>
              <a:rPr lang="el-GR" dirty="0"/>
              <a:t>ρε γαμώτο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Θεωρίες συνωμοσίας...</a:t>
            </a:r>
          </a:p>
          <a:p>
            <a:r>
              <a:rPr lang="el-GR" dirty="0" smtClean="0"/>
              <a:t>Είναι ένας άνθρωπος ή ομάδα;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Nick </a:t>
            </a:r>
            <a:r>
              <a:rPr lang="en-US" dirty="0" err="1" smtClean="0"/>
              <a:t>Szabo</a:t>
            </a:r>
            <a:r>
              <a:rPr lang="en-US" dirty="0" smtClean="0"/>
              <a:t>?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Wei Dai?</a:t>
            </a:r>
          </a:p>
          <a:p>
            <a:r>
              <a:rPr lang="el-GR" dirty="0" smtClean="0"/>
              <a:t>Οι 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/>
              <a:t>Vili</a:t>
            </a:r>
            <a:r>
              <a:rPr lang="en-US" dirty="0"/>
              <a:t> </a:t>
            </a:r>
            <a:r>
              <a:rPr lang="en-US" dirty="0" err="1"/>
              <a:t>Lehdonvirta</a:t>
            </a:r>
            <a:r>
              <a:rPr lang="en-US" dirty="0"/>
              <a:t> </a:t>
            </a:r>
            <a:r>
              <a:rPr lang="el-GR" dirty="0" smtClean="0"/>
              <a:t>&amp; </a:t>
            </a:r>
            <a:r>
              <a:rPr lang="en-US" dirty="0" smtClean="0"/>
              <a:t>Michael Clear</a:t>
            </a:r>
            <a:r>
              <a:rPr lang="el-GR" dirty="0" smtClean="0"/>
              <a:t>?</a:t>
            </a:r>
          </a:p>
          <a:p>
            <a:r>
              <a:rPr lang="el-GR" dirty="0" smtClean="0"/>
              <a:t>Οι </a:t>
            </a:r>
            <a:r>
              <a:rPr lang="en-US" dirty="0" smtClean="0"/>
              <a:t>Neal </a:t>
            </a:r>
            <a:r>
              <a:rPr lang="en-US" dirty="0"/>
              <a:t>King, Vladimir </a:t>
            </a:r>
            <a:r>
              <a:rPr lang="en-US" dirty="0" err="1"/>
              <a:t>Oksman</a:t>
            </a:r>
            <a:r>
              <a:rPr lang="en-US" dirty="0"/>
              <a:t> </a:t>
            </a:r>
            <a:r>
              <a:rPr lang="el-GR" dirty="0" smtClean="0"/>
              <a:t>&amp; </a:t>
            </a:r>
            <a:r>
              <a:rPr lang="en-US" dirty="0" smtClean="0"/>
              <a:t>Charles </a:t>
            </a:r>
            <a:r>
              <a:rPr lang="en-US" dirty="0" err="1" smtClean="0"/>
              <a:t>Bry</a:t>
            </a:r>
            <a:r>
              <a:rPr lang="el-GR" dirty="0" smtClean="0"/>
              <a:t>?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Shinichi Mochizuki</a:t>
            </a:r>
            <a:r>
              <a:rPr lang="el-GR" dirty="0" smtClean="0"/>
              <a:t>?</a:t>
            </a:r>
          </a:p>
          <a:p>
            <a:r>
              <a:rPr lang="el-GR" dirty="0" smtClean="0"/>
              <a:t>Ο </a:t>
            </a:r>
            <a:r>
              <a:rPr lang="en-US" dirty="0"/>
              <a:t>Jed </a:t>
            </a:r>
            <a:r>
              <a:rPr lang="en-US" dirty="0" err="1"/>
              <a:t>McCaleb</a:t>
            </a:r>
            <a:r>
              <a:rPr lang="el-GR" dirty="0" smtClean="0"/>
              <a:t>?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Dread Pirate Roberts</a:t>
            </a:r>
            <a:r>
              <a:rPr lang="el-GR" dirty="0" smtClean="0"/>
              <a:t>?</a:t>
            </a:r>
          </a:p>
          <a:p>
            <a:r>
              <a:rPr lang="el-GR" dirty="0" smtClean="0"/>
              <a:t>Απ’ ό,τι φαίνεται</a:t>
            </a:r>
            <a:r>
              <a:rPr lang="en-US" dirty="0" smtClean="0"/>
              <a:t>, </a:t>
            </a:r>
            <a:r>
              <a:rPr lang="el-GR" dirty="0" smtClean="0"/>
              <a:t>έχει κρύψει την ταυτότητά του καλά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2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Επίλογος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Αν δεν επενδύσετε οικονομικά στο </a:t>
            </a:r>
            <a:r>
              <a:rPr lang="en-US" dirty="0" err="1" smtClean="0"/>
              <a:t>bitcoin</a:t>
            </a:r>
            <a:r>
              <a:rPr lang="en-US" dirty="0" smtClean="0"/>
              <a:t>, </a:t>
            </a:r>
            <a:r>
              <a:rPr lang="el-GR" dirty="0" smtClean="0"/>
              <a:t>τουλάχιστον επενδύστε τεχνολογικά</a:t>
            </a:r>
          </a:p>
          <a:p>
            <a:r>
              <a:rPr lang="el-GR" dirty="0" smtClean="0"/>
              <a:t>Μάθετε πώς δουλεύει</a:t>
            </a:r>
          </a:p>
          <a:p>
            <a:r>
              <a:rPr lang="el-GR" dirty="0" smtClean="0"/>
              <a:t>Βοηθήστε μας να το βελτιώσουμε</a:t>
            </a:r>
          </a:p>
          <a:p>
            <a:r>
              <a:rPr lang="el-GR" dirty="0" smtClean="0"/>
              <a:t>Βοηθήστε μας να το διαδώσουμε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346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Μάθαμε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Το κρυπτονόμισμα </a:t>
            </a:r>
            <a:r>
              <a:rPr lang="en-US" dirty="0" err="1"/>
              <a:t>bitcoin</a:t>
            </a:r>
            <a:endParaRPr lang="en-US" dirty="0"/>
          </a:p>
          <a:p>
            <a:r>
              <a:rPr lang="el-GR" dirty="0"/>
              <a:t>Ιστορία του </a:t>
            </a:r>
            <a:r>
              <a:rPr lang="en-US" dirty="0" err="1"/>
              <a:t>bitcoin</a:t>
            </a:r>
            <a:endParaRPr lang="en-US" dirty="0"/>
          </a:p>
          <a:p>
            <a:r>
              <a:rPr lang="el-GR" dirty="0"/>
              <a:t>Πρακτική χρήση πορτοφολιών</a:t>
            </a:r>
          </a:p>
          <a:p>
            <a:r>
              <a:rPr lang="el-GR" dirty="0"/>
              <a:t>Δημόσια/ιδιωτικά κλειδιά</a:t>
            </a:r>
          </a:p>
          <a:p>
            <a:r>
              <a:rPr lang="el-GR" dirty="0"/>
              <a:t>Διπλό ξόδεμα</a:t>
            </a:r>
          </a:p>
          <a:p>
            <a:r>
              <a:rPr lang="en-US" dirty="0" err="1"/>
              <a:t>Blockchain</a:t>
            </a:r>
            <a:endParaRPr lang="en-US" dirty="0"/>
          </a:p>
          <a:p>
            <a:r>
              <a:rPr lang="el-GR" dirty="0"/>
              <a:t>Άλλα κρυπτονομίσματα</a:t>
            </a:r>
            <a:r>
              <a:rPr lang="en-US" dirty="0"/>
              <a:t>: </a:t>
            </a:r>
            <a:r>
              <a:rPr lang="en-US" dirty="0" err="1"/>
              <a:t>Namecoin</a:t>
            </a:r>
            <a:r>
              <a:rPr lang="en-US" dirty="0"/>
              <a:t>, </a:t>
            </a:r>
            <a:r>
              <a:rPr lang="en-US" dirty="0" err="1" smtClean="0"/>
              <a:t>Ethereum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7442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Συγχαρητήρια!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791200" cy="4724400"/>
          </a:xfrm>
        </p:spPr>
        <p:txBody>
          <a:bodyPr/>
          <a:lstStyle/>
          <a:p>
            <a:r>
              <a:rPr lang="el-GR" dirty="0" smtClean="0"/>
              <a:t>Μπορείτε </a:t>
            </a:r>
            <a:r>
              <a:rPr lang="el-GR" dirty="0" smtClean="0"/>
              <a:t>να κάνετε </a:t>
            </a:r>
            <a:r>
              <a:rPr lang="el-GR" b="1" dirty="0" smtClean="0"/>
              <a:t>αγορές με </a:t>
            </a:r>
            <a:r>
              <a:rPr lang="en-US" b="1" dirty="0" err="1" smtClean="0"/>
              <a:t>bitcoin</a:t>
            </a:r>
            <a:endParaRPr lang="en-US" b="1" dirty="0" smtClean="0"/>
          </a:p>
        </p:txBody>
      </p:sp>
      <p:pic>
        <p:nvPicPr>
          <p:cNvPr id="4" name="Picture 2" descr="C:\Documents and Settings\dionyziz\Τα έγγραφά μου\web-development\thumbs_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4664"/>
            <a:ext cx="3109352" cy="282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97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www.vinodnarayan.com/wp-content/uploads/2011/09/Coi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02138"/>
            <a:ext cx="10210800" cy="765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609600" y="6019800"/>
            <a:ext cx="10972800" cy="121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" name="Rectangle 6"/>
          <p:cNvSpPr/>
          <p:nvPr/>
        </p:nvSpPr>
        <p:spPr>
          <a:xfrm>
            <a:off x="-457200" y="2626863"/>
            <a:ext cx="9982200" cy="121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590800"/>
            <a:ext cx="9144000" cy="1143000"/>
          </a:xfrm>
        </p:spPr>
        <p:txBody>
          <a:bodyPr>
            <a:normAutofit/>
          </a:bodyPr>
          <a:lstStyle/>
          <a:p>
            <a:r>
              <a:rPr lang="el-G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Ευχαριστώ! </a:t>
            </a:r>
            <a:r>
              <a:rPr lang="el-G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Ερωτήσεις;</a:t>
            </a:r>
            <a:endParaRPr lang="el-G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83757" y="6088519"/>
            <a:ext cx="2060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bitcoin.org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Twitter: @</a:t>
            </a:r>
            <a:r>
              <a:rPr lang="en-US" dirty="0" err="1" smtClean="0">
                <a:solidFill>
                  <a:schemeClr val="bg1"/>
                </a:solidFill>
              </a:rPr>
              <a:t>dionyziz</a:t>
            </a:r>
            <a:endParaRPr lang="el-GR" dirty="0">
              <a:solidFill>
                <a:schemeClr val="bg1"/>
              </a:solidFill>
            </a:endParaRPr>
          </a:p>
        </p:txBody>
      </p:sp>
      <p:pic>
        <p:nvPicPr>
          <p:cNvPr id="1026" name="Picture 2" descr="Lice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64047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66800" y="6088520"/>
            <a:ext cx="3329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chemeClr val="bg1"/>
                </a:solidFill>
              </a:rPr>
              <a:t>Αυτές οι διαφάνειες είναι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CreativeCommons</a:t>
            </a:r>
            <a:r>
              <a:rPr lang="en-US" dirty="0" smtClean="0">
                <a:solidFill>
                  <a:schemeClr val="bg1"/>
                </a:solidFill>
              </a:rPr>
              <a:t> 3.0 Attribution</a:t>
            </a:r>
            <a:endParaRPr lang="el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99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rity" id="{7ED00B15-D8B8-49A5-82E2-784F257E0BCE}" vid="{E82A01B6-1977-413D-829D-ABAFEA350F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4668</TotalTime>
  <Words>2792</Words>
  <Application>Microsoft Office PowerPoint</Application>
  <PresentationFormat>On-screen Show (4:3)</PresentationFormat>
  <Paragraphs>558</Paragraphs>
  <Slides>93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9" baseType="lpstr">
      <vt:lpstr>Arial</vt:lpstr>
      <vt:lpstr>Calibri</vt:lpstr>
      <vt:lpstr>DejaVu Sans Mono</vt:lpstr>
      <vt:lpstr>Lucida Console</vt:lpstr>
      <vt:lpstr>Wingdings</vt:lpstr>
      <vt:lpstr>Clarity</vt:lpstr>
      <vt:lpstr>Bitcoin</vt:lpstr>
      <vt:lpstr>Στόχος της ώρας</vt:lpstr>
      <vt:lpstr>PowerPoint Presentation</vt:lpstr>
      <vt:lpstr>Όσο ξεκινάμε...</vt:lpstr>
      <vt:lpstr>Τι είναι το bitcoin?</vt:lpstr>
      <vt:lpstr>Ιστορία</vt:lpstr>
      <vt:lpstr>Ποιος είναι ο Satoshi Nakamoto?</vt:lpstr>
      <vt:lpstr>Ποιος είναι ο Satoshi ρε γαμώτο?</vt:lpstr>
      <vt:lpstr>Ποιος είναι ο Satoshi ρε γαμώτο?</vt:lpstr>
      <vt:lpstr>PowerPoint Presentation</vt:lpstr>
      <vt:lpstr>Πρόβλημα: Online πληρωμές</vt:lpstr>
      <vt:lpstr>Πρόβλημα: Χρυσός</vt:lpstr>
      <vt:lpstr>Πρόβλημα</vt:lpstr>
      <vt:lpstr>Λύση</vt:lpstr>
      <vt:lpstr>Πλεονεκτήματα</vt:lpstr>
      <vt:lpstr>Ιδέα!</vt:lpstr>
      <vt:lpstr>PowerPoint Presentation</vt:lpstr>
      <vt:lpstr>Peer-to-peer δίκτυο bitcoin</vt:lpstr>
      <vt:lpstr>Πιστοποίηση</vt:lpstr>
      <vt:lpstr>Hash functions</vt:lpstr>
      <vt:lpstr>Collision resistance</vt:lpstr>
      <vt:lpstr>PowerPoint Presentation</vt:lpstr>
      <vt:lpstr>Εγκυρότητα</vt:lpstr>
      <vt:lpstr>Ποιος έχει τι</vt:lpstr>
      <vt:lpstr>Broadcasting</vt:lpstr>
      <vt:lpstr>PowerPoint Presentation</vt:lpstr>
      <vt:lpstr>Ανωνυμία</vt:lpstr>
      <vt:lpstr>Ανωνυμία</vt:lpstr>
      <vt:lpstr>PowerPoint Presentation</vt:lpstr>
      <vt:lpstr>Νόμισμα</vt:lpstr>
      <vt:lpstr>Νόμισμα = Αλυσίδα υπογραφών</vt:lpstr>
      <vt:lpstr>PowerPoint Presentation</vt:lpstr>
      <vt:lpstr>PowerPoint Presentation</vt:lpstr>
      <vt:lpstr>Διπλοξοδεύω</vt:lpstr>
      <vt:lpstr>Διπλό ξόδεμα</vt:lpstr>
      <vt:lpstr>Το βέλος του χρόνου</vt:lpstr>
      <vt:lpstr>Το βέλος του χρόνου</vt:lpstr>
      <vt:lpstr>Blocks</vt:lpstr>
      <vt:lpstr>PowerPoint Presentation</vt:lpstr>
      <vt:lpstr>Ποιος θα δημιουργήσει τα blocks?</vt:lpstr>
      <vt:lpstr>Αν αφήσουμε τον καθένα να το κάνει μόνος του...</vt:lpstr>
      <vt:lpstr>Proof-of-work</vt:lpstr>
      <vt:lpstr>PowerPoint Presentation</vt:lpstr>
      <vt:lpstr>PowerPoint Presentation</vt:lpstr>
      <vt:lpstr>Απόδειξη εργασίας</vt:lpstr>
      <vt:lpstr>Blockchain</vt:lpstr>
      <vt:lpstr>PowerPoint Presentation</vt:lpstr>
      <vt:lpstr>Απόδειξη εργασίας</vt:lpstr>
      <vt:lpstr>Πιστοποίηση συναλλαγών</vt:lpstr>
      <vt:lpstr>Πιστοποίηση συναλλαγών</vt:lpstr>
      <vt:lpstr>Εξόρυξη bitcoin</vt:lpstr>
      <vt:lpstr>Difficulty</vt:lpstr>
      <vt:lpstr>PowerPoint Presentation</vt:lpstr>
      <vt:lpstr>PowerPoint Presentation</vt:lpstr>
      <vt:lpstr>Υποδιαιρέσεις bitcoin</vt:lpstr>
      <vt:lpstr>Πόσο αξίζει ένα bitcoin?</vt:lpstr>
      <vt:lpstr>Πώς αποκτώ bitcoin?</vt:lpstr>
      <vt:lpstr>Τεχνικές λεπτομέρειες</vt:lpstr>
      <vt:lpstr>Το bitcoin σήμερα</vt:lpstr>
      <vt:lpstr>Bitcoin στην πράξη</vt:lpstr>
      <vt:lpstr>Πού αποθηκεύω bitcoins?</vt:lpstr>
      <vt:lpstr>Διευθύνσεις Bitcoin</vt:lpstr>
      <vt:lpstr>Ιδιωτικά κλειδιά</vt:lpstr>
      <vt:lpstr>Όσο συνεχίζουμε...</vt:lpstr>
      <vt:lpstr>Τύποι πορτοφολιών</vt:lpstr>
      <vt:lpstr>Τύποι πορτοφολιών</vt:lpstr>
      <vt:lpstr>Τύποι πορτοφολιών</vt:lpstr>
      <vt:lpstr>Τύποι πορτοφολιών</vt:lpstr>
      <vt:lpstr>Τι μπορώ να κάνω με bitcoins?</vt:lpstr>
      <vt:lpstr>Τι ρίσκο έχει το bitcoin?</vt:lpstr>
      <vt:lpstr>PowerPoint Presentation</vt:lpstr>
      <vt:lpstr>PowerPoint Presentation</vt:lpstr>
      <vt:lpstr>Android Wallet demo</vt:lpstr>
      <vt:lpstr>PowerPoint Presentation</vt:lpstr>
      <vt:lpstr>Ασφάλεια πορτοφολιού</vt:lpstr>
      <vt:lpstr>Πώς στέλνω bitcoins?</vt:lpstr>
      <vt:lpstr>Αγορά με Bitcoin Demo (stickers)</vt:lpstr>
      <vt:lpstr>Αγορά με Bitcoin Demo (domain name)</vt:lpstr>
      <vt:lpstr>Εναλλακτικά κρυπτονομίσματα</vt:lpstr>
      <vt:lpstr>PowerPoint Presentation</vt:lpstr>
      <vt:lpstr>Namecoin</vt:lpstr>
      <vt:lpstr>Namecoin demo</vt:lpstr>
      <vt:lpstr>Twister</vt:lpstr>
      <vt:lpstr>Ethereum</vt:lpstr>
      <vt:lpstr>Ethereum</vt:lpstr>
      <vt:lpstr>Ethereum</vt:lpstr>
      <vt:lpstr>Ethereum</vt:lpstr>
      <vt:lpstr>Ethereum</vt:lpstr>
      <vt:lpstr>Επίλογος</vt:lpstr>
      <vt:lpstr>Επίλογος</vt:lpstr>
      <vt:lpstr>Μάθαμε</vt:lpstr>
      <vt:lpstr>Συγχαρητήρια!</vt:lpstr>
      <vt:lpstr>Ευχαριστώ! Ερωτήσεις;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dionyziz</dc:creator>
  <cp:lastModifiedBy>john</cp:lastModifiedBy>
  <cp:revision>169</cp:revision>
  <dcterms:created xsi:type="dcterms:W3CDTF">2012-02-16T15:07:42Z</dcterms:created>
  <dcterms:modified xsi:type="dcterms:W3CDTF">2014-05-28T07:51:40Z</dcterms:modified>
</cp:coreProperties>
</file>